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41"/>
  </p:notesMasterIdLst>
  <p:sldIdLst>
    <p:sldId id="256" r:id="rId5"/>
    <p:sldId id="311" r:id="rId6"/>
    <p:sldId id="257" r:id="rId7"/>
    <p:sldId id="283" r:id="rId8"/>
    <p:sldId id="294" r:id="rId9"/>
    <p:sldId id="336" r:id="rId10"/>
    <p:sldId id="293" r:id="rId11"/>
    <p:sldId id="295" r:id="rId12"/>
    <p:sldId id="312" r:id="rId13"/>
    <p:sldId id="313" r:id="rId14"/>
    <p:sldId id="296" r:id="rId15"/>
    <p:sldId id="297" r:id="rId16"/>
    <p:sldId id="321" r:id="rId17"/>
    <p:sldId id="320" r:id="rId18"/>
    <p:sldId id="322" r:id="rId19"/>
    <p:sldId id="315" r:id="rId20"/>
    <p:sldId id="298" r:id="rId21"/>
    <p:sldId id="299" r:id="rId22"/>
    <p:sldId id="301" r:id="rId23"/>
    <p:sldId id="334" r:id="rId24"/>
    <p:sldId id="326" r:id="rId25"/>
    <p:sldId id="323" r:id="rId26"/>
    <p:sldId id="338" r:id="rId27"/>
    <p:sldId id="328" r:id="rId28"/>
    <p:sldId id="330" r:id="rId29"/>
    <p:sldId id="331" r:id="rId30"/>
    <p:sldId id="332" r:id="rId31"/>
    <p:sldId id="333" r:id="rId32"/>
    <p:sldId id="304" r:id="rId33"/>
    <p:sldId id="317" r:id="rId34"/>
    <p:sldId id="325" r:id="rId35"/>
    <p:sldId id="277" r:id="rId36"/>
    <p:sldId id="327" r:id="rId37"/>
    <p:sldId id="319" r:id="rId38"/>
    <p:sldId id="335" r:id="rId39"/>
    <p:sldId id="292" r:id="rId40"/>
  </p:sldIdLst>
  <p:sldSz cx="9144000" cy="6858000" type="screen4x3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7D7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2718" autoAdjust="0"/>
  </p:normalViewPr>
  <p:slideViewPr>
    <p:cSldViewPr>
      <p:cViewPr varScale="1">
        <p:scale>
          <a:sx n="102" d="100"/>
          <a:sy n="102" d="100"/>
        </p:scale>
        <p:origin x="-1088" y="-10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405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ableStyles" Target="tableStyles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" Target="slides/slide1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9" Type="http://schemas.openxmlformats.org/officeDocument/2006/relationships/slide" Target="slides/slide5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<Relationship Id="rId40" Type="http://schemas.openxmlformats.org/officeDocument/2006/relationships/slide" Target="slides/slide36.xml"/><Relationship Id="rId41" Type="http://schemas.openxmlformats.org/officeDocument/2006/relationships/notesMaster" Target="notesMasters/notesMaster1.xml"/><Relationship Id="rId42" Type="http://schemas.openxmlformats.org/officeDocument/2006/relationships/printerSettings" Target="printerSettings/printerSettings1.bin"/><Relationship Id="rId43" Type="http://schemas.openxmlformats.org/officeDocument/2006/relationships/presProps" Target="presProps.xml"/><Relationship Id="rId44" Type="http://schemas.openxmlformats.org/officeDocument/2006/relationships/viewProps" Target="viewProps.xml"/><Relationship Id="rId4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AA9CA0-37B3-49A5-9239-6D3803BF4A41}" type="datetimeFigureOut">
              <a:rPr lang="en-GB" smtClean="0"/>
              <a:t>16/09/15</a:t>
            </a:fld>
            <a:endParaRPr lang="en-GB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GB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BBF9BA-B273-407A-8CD1-6EAED8E820B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34323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baseline="0" dirty="0" smtClean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BBF9BA-B273-407A-8CD1-6EAED8E820B6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75022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smtClean="0"/>
              <a:t>Klik om de ondertitelstijl van het model te bewerken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E0DFE-92B9-4577-AB66-0DAC6F984E4B}" type="datetimeFigureOut">
              <a:rPr lang="nl-NL" smtClean="0"/>
              <a:t>16/09/15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2F437-404F-4738-B2D2-79E4F8BB1CEE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424401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E0DFE-92B9-4577-AB66-0DAC6F984E4B}" type="datetimeFigureOut">
              <a:rPr lang="nl-NL" smtClean="0"/>
              <a:t>16/09/15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2F437-404F-4738-B2D2-79E4F8BB1CEE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591082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E0DFE-92B9-4577-AB66-0DAC6F984E4B}" type="datetimeFigureOut">
              <a:rPr lang="nl-NL" smtClean="0"/>
              <a:t>16/09/15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2F437-404F-4738-B2D2-79E4F8BB1CEE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313802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65772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E0DFE-92B9-4577-AB66-0DAC6F984E4B}" type="datetimeFigureOut">
              <a:rPr lang="nl-NL" smtClean="0"/>
              <a:t>16/09/15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2F437-404F-4738-B2D2-79E4F8BB1CEE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696123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E0DFE-92B9-4577-AB66-0DAC6F984E4B}" type="datetimeFigureOut">
              <a:rPr lang="nl-NL" smtClean="0"/>
              <a:t>16/09/15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2F437-404F-4738-B2D2-79E4F8BB1CEE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319692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E0DFE-92B9-4577-AB66-0DAC6F984E4B}" type="datetimeFigureOut">
              <a:rPr lang="nl-NL" smtClean="0"/>
              <a:t>16/09/15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2F437-404F-4738-B2D2-79E4F8BB1CEE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467845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E0DFE-92B9-4577-AB66-0DAC6F984E4B}" type="datetimeFigureOut">
              <a:rPr lang="nl-NL" smtClean="0"/>
              <a:t>16/09/15</a:t>
            </a:fld>
            <a:endParaRPr lang="nl-NL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2F437-404F-4738-B2D2-79E4F8BB1CEE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939569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E0DFE-92B9-4577-AB66-0DAC6F984E4B}" type="datetimeFigureOut">
              <a:rPr lang="nl-NL" smtClean="0"/>
              <a:t>16/09/15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2F437-404F-4738-B2D2-79E4F8BB1CEE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053207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E0DFE-92B9-4577-AB66-0DAC6F984E4B}" type="datetimeFigureOut">
              <a:rPr lang="nl-NL" smtClean="0"/>
              <a:t>16/09/15</a:t>
            </a:fld>
            <a:endParaRPr lang="nl-NL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2F437-404F-4738-B2D2-79E4F8BB1CEE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77278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E0DFE-92B9-4577-AB66-0DAC6F984E4B}" type="datetimeFigureOut">
              <a:rPr lang="nl-NL" smtClean="0"/>
              <a:t>16/09/15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2F437-404F-4738-B2D2-79E4F8BB1CEE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451712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E0DFE-92B9-4577-AB66-0DAC6F984E4B}" type="datetimeFigureOut">
              <a:rPr lang="nl-NL" smtClean="0"/>
              <a:t>16/09/15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2F437-404F-4738-B2D2-79E4F8BB1CEE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237682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CE0DFE-92B9-4577-AB66-0DAC6F984E4B}" type="datetimeFigureOut">
              <a:rPr lang="nl-NL" smtClean="0"/>
              <a:t>16/09/15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72F437-404F-4738-B2D2-79E4F8BB1CEE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851711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hyperlink" Target="http://www.youtube.com/results?search_query=all+lifestyles+beastie&amp;aq=0&amp;oq=all+lifes" TargetMode="External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hare.net/pavelpetrek/google-developer-day-2010-prague-styles-in-android" TargetMode="External"/><Relationship Id="rId4" Type="http://schemas.openxmlformats.org/officeDocument/2006/relationships/image" Target="../media/image10.png"/><Relationship Id="rId5" Type="http://schemas.openxmlformats.org/officeDocument/2006/relationships/hyperlink" Target="http://android-dev-tips-and-tricks.blogspot.nl/2012/08/xml-drawables-part-i.html" TargetMode="External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1.png"/><Relationship Id="rId3" Type="http://schemas.openxmlformats.org/officeDocument/2006/relationships/hyperlink" Target="http://www.slideshare.net/androidalliance/android-styles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2.png"/><Relationship Id="rId3" Type="http://schemas.openxmlformats.org/officeDocument/2006/relationships/hyperlink" Target="http://www.slideshare.net/androidalliance/android-styles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3.png"/><Relationship Id="rId3" Type="http://schemas.openxmlformats.org/officeDocument/2006/relationships/hyperlink" Target="http://androidresearch.wordpress.com/tag/drawing/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4.png"/><Relationship Id="rId3" Type="http://schemas.openxmlformats.org/officeDocument/2006/relationships/hyperlink" Target="http://developer.android.com/guide/topics/resources/drawable-resource.html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stackoverflow.com/questions/6105521/android-shape-corners-do-not-work-when-setting-individual-corners" TargetMode="External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9.jpeg"/><Relationship Id="rId3" Type="http://schemas.openxmlformats.org/officeDocument/2006/relationships/hyperlink" Target="http://en.wikipedia.org/wiki/Don't_repeat_yourself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hyperlink" Target="http://www.slideshare.net/androidalliance/android-styles" TargetMode="External"/><Relationship Id="rId3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hare.net/androidalliance/android-styles" TargetMode="External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3.png"/><Relationship Id="rId3" Type="http://schemas.openxmlformats.org/officeDocument/2006/relationships/hyperlink" Target="http://www.slideshare.net/androidalliance/android-styles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jpeg"/><Relationship Id="rId5" Type="http://schemas.openxmlformats.org/officeDocument/2006/relationships/image" Target="../media/image27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hyperlink" Target="http://en.wikipedia.org/wiki/Associative_array" TargetMode="External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hyperlink" Target="http://en.wikipedia.org/wiki/Associative_array" TargetMode="External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hyperlink" Target="http://en.wikipedia.org/wiki/Associative_array" TargetMode="External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4.png"/><Relationship Id="rId3" Type="http://schemas.openxmlformats.org/officeDocument/2006/relationships/hyperlink" Target="http://www.slideshare.net/AndroidDev/android-ui-design-tips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hyperlink" Target="http://www.gersic.com/blog.php?id=56" TargetMode="External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7.png"/><Relationship Id="rId3" Type="http://schemas.openxmlformats.org/officeDocument/2006/relationships/hyperlink" Target="http://www.gersic.com/blog.php?id=56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6" Type="http://schemas.openxmlformats.org/officeDocument/2006/relationships/image" Target="../media/image41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hyperlink" Target="http://developer.android.com/guide/tutorials/views/hello-listview.html" TargetMode="External"/><Relationship Id="rId3" Type="http://schemas.openxmlformats.org/officeDocument/2006/relationships/image" Target="../media/image4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hyperlink" Target="http://developer.android.com/guide/topics/ui/themes.html" TargetMode="External"/><Relationship Id="rId3" Type="http://schemas.openxmlformats.org/officeDocument/2006/relationships/image" Target="../media/image43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4.jpeg"/><Relationship Id="rId3" Type="http://schemas.openxmlformats.org/officeDocument/2006/relationships/image" Target="../media/image45.jpe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hyperlink" Target="http://css-tricks.com/examples/NiceSimpleContactForm/" TargetMode="External"/><Relationship Id="rId3" Type="http://schemas.openxmlformats.org/officeDocument/2006/relationships/image" Target="../media/image46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7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8.png"/><Relationship Id="rId3" Type="http://schemas.openxmlformats.org/officeDocument/2006/relationships/hyperlink" Target="http://www.slideshare.net/yanzm/head-first-xml-layout-on-android-5290462" TargetMode="Externa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9.png"/><Relationship Id="rId3" Type="http://schemas.openxmlformats.org/officeDocument/2006/relationships/hyperlink" Target="http://www.slideshare.net/pavelpetrek/google-developer-day-2010-prague-styles-in-android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.png"/><Relationship Id="rId3" Type="http://schemas.openxmlformats.org/officeDocument/2006/relationships/hyperlink" Target="http://www.slideshare.net/androidalliance/android-styles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.png"/><Relationship Id="rId3" Type="http://schemas.openxmlformats.org/officeDocument/2006/relationships/hyperlink" Target="http://developer.android.com/guide/topics/ui/themes.html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7.png"/><Relationship Id="rId3" Type="http://schemas.openxmlformats.org/officeDocument/2006/relationships/hyperlink" Target="http://www.slideshare.net/androidalliance/android-styles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8.png"/><Relationship Id="rId3" Type="http://schemas.openxmlformats.org/officeDocument/2006/relationships/hyperlink" Target="http://www.slideshare.net/androidalliance/android-styles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developer.android.com/guide/topics/ui/themes.html" TargetMode="External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stomShape 1"/>
          <p:cNvSpPr/>
          <p:nvPr/>
        </p:nvSpPr>
        <p:spPr>
          <a:xfrm>
            <a:off x="683640" y="2349000"/>
            <a:ext cx="7771680" cy="1469160"/>
          </a:xfrm>
          <a:prstGeom prst="rect">
            <a:avLst/>
          </a:prstGeom>
        </p:spPr>
        <p:txBody>
          <a:bodyPr lIns="90000" tIns="45000" rIns="90000" bIns="45000"/>
          <a:lstStyle/>
          <a:p>
            <a:pPr algn="ctr"/>
            <a:r>
              <a:rPr lang="en-US" sz="4400">
                <a:solidFill>
                  <a:srgbClr val="000000"/>
                </a:solidFill>
                <a:latin typeface="Calibri"/>
              </a:rPr>
              <a:t>Smart Mobile: Android </a:t>
            </a:r>
            <a:endParaRPr/>
          </a:p>
        </p:txBody>
      </p:sp>
      <p:sp>
        <p:nvSpPr>
          <p:cNvPr id="7" name="CustomShape 2"/>
          <p:cNvSpPr/>
          <p:nvPr/>
        </p:nvSpPr>
        <p:spPr>
          <a:xfrm>
            <a:off x="1403640" y="3218220"/>
            <a:ext cx="6400080" cy="791280"/>
          </a:xfrm>
          <a:prstGeom prst="rect">
            <a:avLst/>
          </a:prstGeom>
        </p:spPr>
        <p:txBody>
          <a:bodyPr lIns="90000" tIns="45000" rIns="90000" bIns="45000"/>
          <a:lstStyle/>
          <a:p>
            <a:pPr algn="ctr"/>
            <a:r>
              <a:rPr lang="en-US" dirty="0" smtClean="0">
                <a:solidFill>
                  <a:srgbClr val="8B8B8B"/>
                </a:solidFill>
              </a:rPr>
              <a:t>Wk3.1: Styles, shapes and forms…</a:t>
            </a:r>
            <a:endParaRPr dirty="0"/>
          </a:p>
        </p:txBody>
      </p:sp>
      <p:pic>
        <p:nvPicPr>
          <p:cNvPr id="8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7134480" y="116640"/>
            <a:ext cx="1923480" cy="2231640"/>
          </a:xfrm>
          <a:prstGeom prst="rect">
            <a:avLst/>
          </a:prstGeom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2446" y="4003923"/>
            <a:ext cx="5239834" cy="15133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9" name="Rechte verbindingslijn 8"/>
          <p:cNvCxnSpPr/>
          <p:nvPr/>
        </p:nvCxnSpPr>
        <p:spPr>
          <a:xfrm>
            <a:off x="3076582" y="4725144"/>
            <a:ext cx="648072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" name="Rechte verbindingslijn 9"/>
          <p:cNvCxnSpPr/>
          <p:nvPr/>
        </p:nvCxnSpPr>
        <p:spPr>
          <a:xfrm>
            <a:off x="3868670" y="4725144"/>
            <a:ext cx="648072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" name="Rechte verbindingslijn 10"/>
          <p:cNvCxnSpPr/>
          <p:nvPr/>
        </p:nvCxnSpPr>
        <p:spPr>
          <a:xfrm>
            <a:off x="4660758" y="4725144"/>
            <a:ext cx="864096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" name="Rechte verbindingslijn 11"/>
          <p:cNvCxnSpPr/>
          <p:nvPr/>
        </p:nvCxnSpPr>
        <p:spPr>
          <a:xfrm>
            <a:off x="6172926" y="4725144"/>
            <a:ext cx="648072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3" name="Rechthoek 12"/>
          <p:cNvSpPr/>
          <p:nvPr/>
        </p:nvSpPr>
        <p:spPr>
          <a:xfrm>
            <a:off x="4499992" y="6309320"/>
            <a:ext cx="4572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900" dirty="0">
                <a:hlinkClick r:id="rId4"/>
              </a:rPr>
              <a:t>http://www.youtube.com/results?search_query=all+lifestyles+beastie&amp;aq=0&amp;oq=all+lifes</a:t>
            </a:r>
            <a:endParaRPr lang="en-GB" sz="900" dirty="0"/>
          </a:p>
        </p:txBody>
      </p:sp>
    </p:spTree>
    <p:extLst>
      <p:ext uri="{BB962C8B-B14F-4D97-AF65-F5344CB8AC3E}">
        <p14:creationId xmlns:p14="http://schemas.microsoft.com/office/powerpoint/2010/main" val="11248774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899592" y="692696"/>
            <a:ext cx="43204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4400" dirty="0" err="1" smtClean="0"/>
              <a:t>Drawable</a:t>
            </a:r>
            <a:r>
              <a:rPr lang="nl-NL" sz="4400" dirty="0" smtClean="0"/>
              <a:t> </a:t>
            </a:r>
            <a:r>
              <a:rPr lang="nl-NL" sz="4400" dirty="0" err="1" smtClean="0"/>
              <a:t>shapes</a:t>
            </a:r>
            <a:r>
              <a:rPr lang="nl-NL" sz="4400" dirty="0" smtClean="0"/>
              <a:t>?</a:t>
            </a:r>
            <a:endParaRPr lang="en-GB" sz="4400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628800"/>
            <a:ext cx="5335050" cy="2950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hthoek 3"/>
          <p:cNvSpPr/>
          <p:nvPr/>
        </p:nvSpPr>
        <p:spPr>
          <a:xfrm>
            <a:off x="4014986" y="6328370"/>
            <a:ext cx="511256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>
                <a:hlinkClick r:id="rId3"/>
              </a:rPr>
              <a:t>http://www.slideshare.net/pavelpetrek/google-developer-day-2010-prague-styles-in-android</a:t>
            </a:r>
            <a:endParaRPr lang="en-GB" sz="1000" dirty="0"/>
          </a:p>
        </p:txBody>
      </p:sp>
      <p:pic>
        <p:nvPicPr>
          <p:cNvPr id="2050" name="Picture 2" descr="http://3.bp.blogspot.com/-zatoWWd-IaE/UChioceNqaI/AAAAAAAAAFU/j0aLNGvfa9k/s1600/basic_xml_drawable_4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62" b="32323"/>
          <a:stretch/>
        </p:blipFill>
        <p:spPr bwMode="auto">
          <a:xfrm>
            <a:off x="6091877" y="1628800"/>
            <a:ext cx="2800603" cy="2950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kstvak 6"/>
          <p:cNvSpPr txBox="1"/>
          <p:nvPr/>
        </p:nvSpPr>
        <p:spPr>
          <a:xfrm>
            <a:off x="8400940" y="4520509"/>
            <a:ext cx="6480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100" dirty="0" smtClean="0">
                <a:hlinkClick r:id="rId5"/>
              </a:rPr>
              <a:t>Source</a:t>
            </a:r>
            <a:endParaRPr lang="en-GB" sz="1100" dirty="0"/>
          </a:p>
        </p:txBody>
      </p:sp>
    </p:spTree>
    <p:extLst>
      <p:ext uri="{BB962C8B-B14F-4D97-AF65-F5344CB8AC3E}">
        <p14:creationId xmlns:p14="http://schemas.microsoft.com/office/powerpoint/2010/main" val="16083753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067"/>
            <a:ext cx="9144000" cy="68803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hthoek 2"/>
          <p:cNvSpPr/>
          <p:nvPr/>
        </p:nvSpPr>
        <p:spPr>
          <a:xfrm>
            <a:off x="5940152" y="6611779"/>
            <a:ext cx="322210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>
                <a:hlinkClick r:id="rId3"/>
              </a:rPr>
              <a:t>http://www.slideshare.net/androidalliance/android-styles</a:t>
            </a:r>
            <a:endParaRPr lang="en-GB" sz="1000" dirty="0"/>
          </a:p>
        </p:txBody>
      </p:sp>
    </p:spTree>
    <p:extLst>
      <p:ext uri="{BB962C8B-B14F-4D97-AF65-F5344CB8AC3E}">
        <p14:creationId xmlns:p14="http://schemas.microsoft.com/office/powerpoint/2010/main" val="26061747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88" y="9153"/>
            <a:ext cx="9132912" cy="68643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hthoek 2"/>
          <p:cNvSpPr/>
          <p:nvPr/>
        </p:nvSpPr>
        <p:spPr>
          <a:xfrm>
            <a:off x="5940152" y="6611779"/>
            <a:ext cx="322210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>
                <a:hlinkClick r:id="rId3"/>
              </a:rPr>
              <a:t>http://www.slideshare.net/androidalliance/android-styles</a:t>
            </a:r>
            <a:endParaRPr lang="en-GB" sz="1000" dirty="0"/>
          </a:p>
        </p:txBody>
      </p:sp>
      <p:sp>
        <p:nvSpPr>
          <p:cNvPr id="4" name="Ovaal 3"/>
          <p:cNvSpPr/>
          <p:nvPr/>
        </p:nvSpPr>
        <p:spPr>
          <a:xfrm>
            <a:off x="3677444" y="1052736"/>
            <a:ext cx="1614636" cy="216024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11477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899592" y="692696"/>
            <a:ext cx="489654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4400" dirty="0" err="1" smtClean="0"/>
              <a:t>Shape</a:t>
            </a:r>
            <a:r>
              <a:rPr lang="nl-NL" sz="4400" dirty="0" smtClean="0"/>
              <a:t> </a:t>
            </a:r>
            <a:r>
              <a:rPr lang="nl-NL" sz="4400" dirty="0" err="1" smtClean="0"/>
              <a:t>elements</a:t>
            </a:r>
            <a:r>
              <a:rPr lang="nl-NL" sz="4400" dirty="0" smtClean="0"/>
              <a:t>:</a:t>
            </a:r>
            <a:endParaRPr lang="en-GB" sz="4400" dirty="0"/>
          </a:p>
        </p:txBody>
      </p:sp>
      <p:sp>
        <p:nvSpPr>
          <p:cNvPr id="4" name="Tekstvak 3"/>
          <p:cNvSpPr txBox="1"/>
          <p:nvPr/>
        </p:nvSpPr>
        <p:spPr>
          <a:xfrm>
            <a:off x="899592" y="2276872"/>
            <a:ext cx="532859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smtClean="0"/>
              <a:t>&lt;</a:t>
            </a:r>
            <a:r>
              <a:rPr lang="nl-NL" b="1" dirty="0" err="1" smtClean="0"/>
              <a:t>shape</a:t>
            </a:r>
            <a:r>
              <a:rPr lang="nl-NL" dirty="0" smtClean="0"/>
              <a:t> </a:t>
            </a:r>
            <a:r>
              <a:rPr lang="nl-NL" dirty="0" err="1" smtClean="0"/>
              <a:t>android:shape</a:t>
            </a:r>
            <a:r>
              <a:rPr lang="nl-NL" dirty="0" smtClean="0"/>
              <a:t>=“</a:t>
            </a:r>
            <a:r>
              <a:rPr lang="nl-NL" dirty="0" err="1" smtClean="0"/>
              <a:t>line|rectangle|oval</a:t>
            </a:r>
            <a:r>
              <a:rPr lang="nl-NL" dirty="0" smtClean="0"/>
              <a:t>…”&gt;</a:t>
            </a:r>
          </a:p>
          <a:p>
            <a:endParaRPr lang="nl-NL" dirty="0"/>
          </a:p>
          <a:p>
            <a:r>
              <a:rPr lang="nl-NL" dirty="0" smtClean="0"/>
              <a:t>	&lt;</a:t>
            </a:r>
            <a:r>
              <a:rPr lang="nl-NL" b="1" dirty="0" err="1" smtClean="0"/>
              <a:t>solid</a:t>
            </a:r>
            <a:r>
              <a:rPr lang="nl-NL" dirty="0"/>
              <a:t> </a:t>
            </a:r>
            <a:r>
              <a:rPr lang="nl-NL" dirty="0" smtClean="0"/>
              <a:t>… /&gt;</a:t>
            </a:r>
          </a:p>
          <a:p>
            <a:r>
              <a:rPr lang="nl-NL" dirty="0"/>
              <a:t>	</a:t>
            </a:r>
            <a:r>
              <a:rPr lang="nl-NL" dirty="0" smtClean="0"/>
              <a:t>&lt;</a:t>
            </a:r>
            <a:r>
              <a:rPr lang="nl-NL" b="1" dirty="0" err="1" smtClean="0"/>
              <a:t>gradient</a:t>
            </a:r>
            <a:r>
              <a:rPr lang="nl-NL" dirty="0" smtClean="0"/>
              <a:t> …/&gt;</a:t>
            </a:r>
          </a:p>
          <a:p>
            <a:r>
              <a:rPr lang="nl-NL" dirty="0"/>
              <a:t>	</a:t>
            </a:r>
            <a:r>
              <a:rPr lang="nl-NL" dirty="0" smtClean="0"/>
              <a:t>&lt;</a:t>
            </a:r>
            <a:r>
              <a:rPr lang="nl-NL" b="1" dirty="0" err="1" smtClean="0"/>
              <a:t>stroke</a:t>
            </a:r>
            <a:r>
              <a:rPr lang="nl-NL" dirty="0" smtClean="0"/>
              <a:t> … /&gt;</a:t>
            </a:r>
          </a:p>
          <a:p>
            <a:r>
              <a:rPr lang="nl-NL" dirty="0"/>
              <a:t>	</a:t>
            </a:r>
            <a:r>
              <a:rPr lang="nl-NL" dirty="0" smtClean="0"/>
              <a:t>&lt;</a:t>
            </a:r>
            <a:r>
              <a:rPr lang="nl-NL" b="1" dirty="0" smtClean="0"/>
              <a:t>corners</a:t>
            </a:r>
            <a:r>
              <a:rPr lang="nl-NL" dirty="0" smtClean="0"/>
              <a:t> …/&gt;</a:t>
            </a:r>
          </a:p>
          <a:p>
            <a:endParaRPr lang="nl-NL" dirty="0" smtClean="0"/>
          </a:p>
          <a:p>
            <a:r>
              <a:rPr lang="nl-NL" dirty="0" smtClean="0"/>
              <a:t>&lt;/</a:t>
            </a:r>
            <a:r>
              <a:rPr lang="nl-NL" b="1" dirty="0" err="1" smtClean="0"/>
              <a:t>shape</a:t>
            </a:r>
            <a:r>
              <a:rPr lang="nl-NL" dirty="0" smtClean="0"/>
              <a:t>&gt;</a:t>
            </a:r>
          </a:p>
          <a:p>
            <a:endParaRPr lang="en-GB" dirty="0"/>
          </a:p>
        </p:txBody>
      </p:sp>
      <p:pic>
        <p:nvPicPr>
          <p:cNvPr id="3074" name="Picture 2" descr="Android Shap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3989" y="3607953"/>
            <a:ext cx="2544901" cy="2376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hthoek 2"/>
          <p:cNvSpPr/>
          <p:nvPr/>
        </p:nvSpPr>
        <p:spPr>
          <a:xfrm>
            <a:off x="8147615" y="5945797"/>
            <a:ext cx="57579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sz="1100" dirty="0">
                <a:hlinkClick r:id="rId3"/>
              </a:rPr>
              <a:t>Source</a:t>
            </a:r>
            <a:endParaRPr lang="en-GB" sz="1100" dirty="0"/>
          </a:p>
        </p:txBody>
      </p:sp>
    </p:spTree>
    <p:extLst>
      <p:ext uri="{BB962C8B-B14F-4D97-AF65-F5344CB8AC3E}">
        <p14:creationId xmlns:p14="http://schemas.microsoft.com/office/powerpoint/2010/main" val="10601552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0"/>
            <a:ext cx="5616624" cy="67205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hthoek 2"/>
          <p:cNvSpPr/>
          <p:nvPr/>
        </p:nvSpPr>
        <p:spPr>
          <a:xfrm>
            <a:off x="3977680" y="6309320"/>
            <a:ext cx="516632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100" dirty="0">
                <a:hlinkClick r:id="rId3"/>
              </a:rPr>
              <a:t>http://developer.android.com/guide/topics/resources/drawable-resource.html#Shape</a:t>
            </a:r>
            <a:endParaRPr lang="en-GB" sz="1100" dirty="0"/>
          </a:p>
        </p:txBody>
      </p:sp>
    </p:spTree>
    <p:extLst>
      <p:ext uri="{BB962C8B-B14F-4D97-AF65-F5344CB8AC3E}">
        <p14:creationId xmlns:p14="http://schemas.microsoft.com/office/powerpoint/2010/main" val="25312110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132856"/>
            <a:ext cx="7317568" cy="26620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hthoek 1"/>
          <p:cNvSpPr/>
          <p:nvPr/>
        </p:nvSpPr>
        <p:spPr>
          <a:xfrm>
            <a:off x="4539351" y="6309320"/>
            <a:ext cx="4572000" cy="20005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700" dirty="0">
                <a:hlinkClick r:id="rId3"/>
              </a:rPr>
              <a:t>http://stackoverflow.com/questions/6105521/android-shape-corners-do-not-work-when-setting-individual-corners</a:t>
            </a:r>
            <a:endParaRPr lang="en-GB" sz="700" dirty="0"/>
          </a:p>
        </p:txBody>
      </p:sp>
      <p:sp>
        <p:nvSpPr>
          <p:cNvPr id="4" name="Tekstvak 3"/>
          <p:cNvSpPr txBox="1"/>
          <p:nvPr/>
        </p:nvSpPr>
        <p:spPr>
          <a:xfrm>
            <a:off x="624930" y="548680"/>
            <a:ext cx="489654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4400" dirty="0" err="1" smtClean="0"/>
              <a:t>Shape</a:t>
            </a:r>
            <a:r>
              <a:rPr lang="nl-NL" sz="4400" dirty="0" smtClean="0"/>
              <a:t> </a:t>
            </a:r>
            <a:r>
              <a:rPr lang="nl-NL" sz="4400" dirty="0" err="1" smtClean="0"/>
              <a:t>with</a:t>
            </a:r>
            <a:r>
              <a:rPr lang="nl-NL" sz="4400" dirty="0" smtClean="0"/>
              <a:t> corners:</a:t>
            </a:r>
            <a:endParaRPr lang="en-GB" sz="4400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5013176"/>
            <a:ext cx="3457575" cy="771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3688" y="1318121"/>
            <a:ext cx="3476625" cy="666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79" y="3588159"/>
            <a:ext cx="6331955" cy="6897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4153250" y="2735516"/>
            <a:ext cx="2376264" cy="21602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D7D7D7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2281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://www.hatleystore.com/i/4257L_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715028">
            <a:off x="584014" y="645386"/>
            <a:ext cx="4838800" cy="5645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kstvak 2"/>
          <p:cNvSpPr txBox="1"/>
          <p:nvPr/>
        </p:nvSpPr>
        <p:spPr>
          <a:xfrm>
            <a:off x="1763688" y="4221088"/>
            <a:ext cx="35283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4800" dirty="0" err="1" smtClean="0"/>
              <a:t>Stay</a:t>
            </a:r>
            <a:r>
              <a:rPr lang="nl-NL" sz="4800" dirty="0" smtClean="0"/>
              <a:t>   </a:t>
            </a:r>
            <a:r>
              <a:rPr lang="nl-NL" sz="4800" dirty="0" smtClean="0">
                <a:hlinkClick r:id="rId3"/>
              </a:rPr>
              <a:t>D.R.Y.</a:t>
            </a:r>
            <a:r>
              <a:rPr lang="nl-NL" sz="4800" dirty="0" smtClean="0"/>
              <a:t>  </a:t>
            </a:r>
            <a:endParaRPr lang="en-GB" sz="4800" dirty="0"/>
          </a:p>
        </p:txBody>
      </p:sp>
      <p:sp>
        <p:nvSpPr>
          <p:cNvPr id="2" name="Tekstvak 1"/>
          <p:cNvSpPr txBox="1"/>
          <p:nvPr/>
        </p:nvSpPr>
        <p:spPr>
          <a:xfrm>
            <a:off x="1763688" y="692696"/>
            <a:ext cx="482453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4400" dirty="0" smtClean="0"/>
              <a:t>Style </a:t>
            </a:r>
            <a:r>
              <a:rPr lang="nl-NL" sz="4400" dirty="0" err="1" smtClean="0"/>
              <a:t>hierarchy</a:t>
            </a:r>
            <a:r>
              <a:rPr lang="nl-NL" sz="4400" dirty="0" smtClean="0"/>
              <a:t> </a:t>
            </a:r>
            <a:endParaRPr lang="en-GB" sz="4400" dirty="0"/>
          </a:p>
        </p:txBody>
      </p:sp>
    </p:spTree>
    <p:extLst>
      <p:ext uri="{BB962C8B-B14F-4D97-AF65-F5344CB8AC3E}">
        <p14:creationId xmlns:p14="http://schemas.microsoft.com/office/powerpoint/2010/main" val="14678317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hoek 2"/>
          <p:cNvSpPr/>
          <p:nvPr/>
        </p:nvSpPr>
        <p:spPr>
          <a:xfrm>
            <a:off x="5940152" y="6611779"/>
            <a:ext cx="322210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>
                <a:hlinkClick r:id="rId2"/>
              </a:rPr>
              <a:t>http://www.slideshare.net/androidalliance/android-styles</a:t>
            </a:r>
            <a:endParaRPr lang="en-GB" sz="1000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803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286074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39" y="0"/>
            <a:ext cx="9129861" cy="68520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hthoek 2"/>
          <p:cNvSpPr/>
          <p:nvPr/>
        </p:nvSpPr>
        <p:spPr>
          <a:xfrm>
            <a:off x="5940152" y="6611779"/>
            <a:ext cx="322210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>
                <a:hlinkClick r:id="rId3"/>
              </a:rPr>
              <a:t>http://www.slideshare.net/androidalliance/android-styles</a:t>
            </a:r>
            <a:endParaRPr lang="en-GB" sz="1000" dirty="0"/>
          </a:p>
        </p:txBody>
      </p:sp>
      <p:sp>
        <p:nvSpPr>
          <p:cNvPr id="4" name="Ovaal 3"/>
          <p:cNvSpPr/>
          <p:nvPr/>
        </p:nvSpPr>
        <p:spPr>
          <a:xfrm>
            <a:off x="2483768" y="692696"/>
            <a:ext cx="1800200" cy="216024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Ovaal 5"/>
          <p:cNvSpPr/>
          <p:nvPr/>
        </p:nvSpPr>
        <p:spPr>
          <a:xfrm>
            <a:off x="3203848" y="3501008"/>
            <a:ext cx="2592288" cy="360040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Ovaal 6"/>
          <p:cNvSpPr/>
          <p:nvPr/>
        </p:nvSpPr>
        <p:spPr>
          <a:xfrm>
            <a:off x="3203848" y="2473846"/>
            <a:ext cx="2592288" cy="360040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098" name="Picture 2" descr="http://southriversource.com/wp-content/uploads/2012/09/300px-ParentChildIcon.svg_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880" y="45518"/>
            <a:ext cx="792088" cy="792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69141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9931"/>
            <a:ext cx="9144000" cy="6870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hthoek 2"/>
          <p:cNvSpPr/>
          <p:nvPr/>
        </p:nvSpPr>
        <p:spPr>
          <a:xfrm>
            <a:off x="5940152" y="6611779"/>
            <a:ext cx="322210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>
                <a:hlinkClick r:id="rId3"/>
              </a:rPr>
              <a:t>http://www.slideshare.net/androidalliance/android-styles</a:t>
            </a:r>
            <a:endParaRPr lang="en-GB" sz="1000" dirty="0"/>
          </a:p>
        </p:txBody>
      </p:sp>
    </p:spTree>
    <p:extLst>
      <p:ext uri="{BB962C8B-B14F-4D97-AF65-F5344CB8AC3E}">
        <p14:creationId xmlns:p14="http://schemas.microsoft.com/office/powerpoint/2010/main" val="17853059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</p:spPr>
        <p:txBody>
          <a:bodyPr lIns="90000" tIns="45000" rIns="90000" bIns="45000"/>
          <a:lstStyle/>
          <a:p>
            <a:r>
              <a:rPr lang="en-US" sz="4400" dirty="0" smtClean="0">
                <a:solidFill>
                  <a:srgbClr val="000000"/>
                </a:solidFill>
                <a:latin typeface="Calibri"/>
              </a:rPr>
              <a:t>Goal</a:t>
            </a:r>
            <a:endParaRPr dirty="0"/>
          </a:p>
        </p:txBody>
      </p:sp>
      <p:sp>
        <p:nvSpPr>
          <p:cNvPr id="3" name="Tekstvak 2"/>
          <p:cNvSpPr txBox="1"/>
          <p:nvPr/>
        </p:nvSpPr>
        <p:spPr>
          <a:xfrm>
            <a:off x="1547664" y="2420888"/>
            <a:ext cx="604867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 smtClean="0"/>
              <a:t>Show styling options. </a:t>
            </a:r>
          </a:p>
          <a:p>
            <a:endParaRPr lang="nl-NL" dirty="0"/>
          </a:p>
          <a:p>
            <a:r>
              <a:rPr lang="nl-NL" dirty="0" smtClean="0">
                <a:sym typeface="Wingdings" pitchFamily="2" charset="2"/>
              </a:rPr>
              <a:t> </a:t>
            </a:r>
            <a:r>
              <a:rPr lang="nl-NL" dirty="0" err="1" smtClean="0">
                <a:sym typeface="Wingdings" pitchFamily="2" charset="2"/>
              </a:rPr>
              <a:t>Use</a:t>
            </a:r>
            <a:r>
              <a:rPr lang="nl-NL" dirty="0" smtClean="0">
                <a:sym typeface="Wingdings" pitchFamily="2" charset="2"/>
              </a:rPr>
              <a:t> </a:t>
            </a:r>
            <a:r>
              <a:rPr lang="nl-NL" dirty="0" err="1" smtClean="0">
                <a:sym typeface="Wingdings" pitchFamily="2" charset="2"/>
              </a:rPr>
              <a:t>for</a:t>
            </a:r>
            <a:r>
              <a:rPr lang="nl-NL" dirty="0" smtClean="0">
                <a:sym typeface="Wingdings" pitchFamily="2" charset="2"/>
              </a:rPr>
              <a:t> </a:t>
            </a:r>
            <a:r>
              <a:rPr lang="nl-NL" dirty="0" err="1" smtClean="0">
                <a:sym typeface="Wingdings" pitchFamily="2" charset="2"/>
              </a:rPr>
              <a:t>creating</a:t>
            </a:r>
            <a:r>
              <a:rPr lang="nl-NL" dirty="0" smtClean="0">
                <a:sym typeface="Wingdings" pitchFamily="2" charset="2"/>
              </a:rPr>
              <a:t> </a:t>
            </a:r>
            <a:r>
              <a:rPr lang="nl-NL" dirty="0" err="1" smtClean="0">
                <a:sym typeface="Wingdings" pitchFamily="2" charset="2"/>
              </a:rPr>
              <a:t>your</a:t>
            </a:r>
            <a:r>
              <a:rPr lang="nl-NL" dirty="0" smtClean="0">
                <a:sym typeface="Wingdings" pitchFamily="2" charset="2"/>
              </a:rPr>
              <a:t> </a:t>
            </a:r>
            <a:r>
              <a:rPr lang="nl-NL" dirty="0" err="1" smtClean="0">
                <a:sym typeface="Wingdings" pitchFamily="2" charset="2"/>
              </a:rPr>
              <a:t>own</a:t>
            </a:r>
            <a:r>
              <a:rPr lang="nl-NL" dirty="0" smtClean="0">
                <a:sym typeface="Wingdings" pitchFamily="2" charset="2"/>
              </a:rPr>
              <a:t> </a:t>
            </a:r>
            <a:r>
              <a:rPr lang="nl-NL" dirty="0" err="1" smtClean="0">
                <a:sym typeface="Wingdings" pitchFamily="2" charset="2"/>
              </a:rPr>
              <a:t>application</a:t>
            </a:r>
            <a:endParaRPr lang="nl-NL" dirty="0" smtClean="0"/>
          </a:p>
        </p:txBody>
      </p:sp>
    </p:spTree>
    <p:extLst>
      <p:ext uri="{BB962C8B-B14F-4D97-AF65-F5344CB8AC3E}">
        <p14:creationId xmlns:p14="http://schemas.microsoft.com/office/powerpoint/2010/main" val="33542593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</p:spPr>
        <p:txBody>
          <a:bodyPr lIns="90000" tIns="45000" rIns="90000" bIns="45000"/>
          <a:lstStyle/>
          <a:p>
            <a:r>
              <a:rPr lang="en-US" sz="4400" dirty="0">
                <a:solidFill>
                  <a:srgbClr val="000000"/>
                </a:solidFill>
                <a:latin typeface="Calibri"/>
              </a:rPr>
              <a:t>Outline</a:t>
            </a:r>
            <a:endParaRPr dirty="0"/>
          </a:p>
        </p:txBody>
      </p:sp>
      <p:sp>
        <p:nvSpPr>
          <p:cNvPr id="13" name="Tekstvak 12"/>
          <p:cNvSpPr txBox="1"/>
          <p:nvPr/>
        </p:nvSpPr>
        <p:spPr>
          <a:xfrm>
            <a:off x="971600" y="1416960"/>
            <a:ext cx="6336704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q"/>
            </a:pPr>
            <a:endParaRPr lang="nl-NL" sz="2000" dirty="0"/>
          </a:p>
          <a:p>
            <a:pPr marL="342900" indent="-342900">
              <a:buFont typeface="Wingdings" pitchFamily="2" charset="2"/>
              <a:buChar char="q"/>
            </a:pPr>
            <a:r>
              <a:rPr lang="nl-NL" sz="2000" strike="sngStrike" dirty="0" err="1" smtClean="0"/>
              <a:t>Styles</a:t>
            </a:r>
            <a:r>
              <a:rPr lang="nl-NL" sz="2000" strike="sngStrike" dirty="0" smtClean="0"/>
              <a:t> - intro</a:t>
            </a:r>
          </a:p>
          <a:p>
            <a:pPr marL="342900" indent="-342900">
              <a:buFont typeface="Wingdings" pitchFamily="2" charset="2"/>
              <a:buChar char="q"/>
            </a:pPr>
            <a:endParaRPr lang="nl-NL" sz="2000" dirty="0"/>
          </a:p>
          <a:p>
            <a:pPr marL="342900" indent="-342900">
              <a:buFont typeface="Wingdings" pitchFamily="2" charset="2"/>
              <a:buChar char="q"/>
            </a:pPr>
            <a:r>
              <a:rPr lang="nl-NL" sz="2000" strike="sngStrike" dirty="0" err="1" smtClean="0"/>
              <a:t>Drawables</a:t>
            </a:r>
            <a:r>
              <a:rPr lang="nl-NL" sz="2000" strike="sngStrike" dirty="0" smtClean="0"/>
              <a:t>: </a:t>
            </a:r>
            <a:r>
              <a:rPr lang="nl-NL" sz="2000" strike="sngStrike" dirty="0" err="1" smtClean="0"/>
              <a:t>Shapes</a:t>
            </a:r>
            <a:endParaRPr lang="nl-NL" sz="2000" strike="sngStrike" dirty="0" smtClean="0"/>
          </a:p>
          <a:p>
            <a:pPr marL="342900" indent="-342900">
              <a:buFont typeface="Wingdings" pitchFamily="2" charset="2"/>
              <a:buChar char="q"/>
            </a:pPr>
            <a:endParaRPr lang="nl-NL" sz="2000" dirty="0"/>
          </a:p>
          <a:p>
            <a:pPr marL="342900" indent="-342900">
              <a:buFont typeface="Wingdings" pitchFamily="2" charset="2"/>
              <a:buChar char="q"/>
            </a:pPr>
            <a:r>
              <a:rPr lang="nl-NL" sz="2000" strike="sngStrike" dirty="0" smtClean="0"/>
              <a:t>D.R.Y. </a:t>
            </a:r>
            <a:r>
              <a:rPr lang="nl-NL" sz="2000" strike="sngStrike" dirty="0" err="1" smtClean="0"/>
              <a:t>Styles</a:t>
            </a:r>
            <a:endParaRPr lang="nl-NL" sz="2000" strike="sngStrike" dirty="0" smtClean="0"/>
          </a:p>
          <a:p>
            <a:endParaRPr lang="nl-NL" sz="2000" dirty="0" smtClean="0"/>
          </a:p>
          <a:p>
            <a:pPr marL="342900" indent="-342900">
              <a:buFont typeface="Wingdings" pitchFamily="2" charset="2"/>
              <a:buChar char="q"/>
            </a:pPr>
            <a:endParaRPr lang="nl-NL" sz="2000" dirty="0" smtClean="0"/>
          </a:p>
          <a:p>
            <a:pPr marL="342900" indent="-342900">
              <a:buFont typeface="Wingdings" pitchFamily="2" charset="2"/>
              <a:buChar char="q"/>
            </a:pPr>
            <a:r>
              <a:rPr lang="nl-NL" sz="2000" dirty="0" smtClean="0"/>
              <a:t>Data </a:t>
            </a:r>
            <a:r>
              <a:rPr lang="nl-NL" sz="2000" dirty="0"/>
              <a:t>exchange </a:t>
            </a:r>
            <a:r>
              <a:rPr lang="nl-NL" sz="2000" dirty="0" err="1"/>
              <a:t>between</a:t>
            </a:r>
            <a:r>
              <a:rPr lang="nl-NL" sz="2000" dirty="0"/>
              <a:t> </a:t>
            </a:r>
            <a:r>
              <a:rPr lang="nl-NL" sz="2000" dirty="0" err="1" smtClean="0"/>
              <a:t>Activities</a:t>
            </a:r>
            <a:r>
              <a:rPr lang="nl-NL" sz="2000" dirty="0" smtClean="0"/>
              <a:t> </a:t>
            </a:r>
            <a:r>
              <a:rPr lang="nl-NL" sz="1100" dirty="0" smtClean="0"/>
              <a:t>(</a:t>
            </a:r>
            <a:r>
              <a:rPr lang="nl-NL" sz="1100" dirty="0" err="1" smtClean="0"/>
              <a:t>aka</a:t>
            </a:r>
            <a:r>
              <a:rPr lang="nl-NL" sz="1100" dirty="0" smtClean="0"/>
              <a:t>: Html::</a:t>
            </a:r>
            <a:r>
              <a:rPr lang="nl-NL" sz="1100" dirty="0" err="1" smtClean="0"/>
              <a:t>forms</a:t>
            </a:r>
            <a:r>
              <a:rPr lang="nl-NL" sz="1100" dirty="0" smtClean="0"/>
              <a:t>)</a:t>
            </a:r>
            <a:endParaRPr lang="nl-NL" sz="2000" dirty="0"/>
          </a:p>
          <a:p>
            <a:pPr marL="342900" indent="-342900">
              <a:buFont typeface="Wingdings" pitchFamily="2" charset="2"/>
              <a:buChar char="q"/>
            </a:pPr>
            <a:endParaRPr lang="nl-NL" sz="2000" dirty="0" smtClean="0"/>
          </a:p>
          <a:p>
            <a:pPr marL="342900" indent="-342900">
              <a:buFont typeface="Wingdings" pitchFamily="2" charset="2"/>
              <a:buChar char="q"/>
            </a:pPr>
            <a:endParaRPr lang="nl-NL" sz="2000" dirty="0" smtClean="0"/>
          </a:p>
          <a:p>
            <a:pPr marL="342900" indent="-342900">
              <a:buFont typeface="Wingdings" pitchFamily="2" charset="2"/>
              <a:buChar char="q"/>
            </a:pPr>
            <a:r>
              <a:rPr lang="nl-NL" sz="2000" dirty="0" err="1"/>
              <a:t>Drawable</a:t>
            </a:r>
            <a:r>
              <a:rPr lang="nl-NL" sz="2000" dirty="0"/>
              <a:t> </a:t>
            </a:r>
            <a:r>
              <a:rPr lang="nl-NL" sz="2000" dirty="0" err="1"/>
              <a:t>selectors</a:t>
            </a:r>
            <a:r>
              <a:rPr lang="nl-NL" sz="2000" dirty="0"/>
              <a:t>  </a:t>
            </a:r>
            <a:r>
              <a:rPr lang="nl-NL" sz="1100" dirty="0"/>
              <a:t>(</a:t>
            </a:r>
            <a:r>
              <a:rPr lang="nl-NL" sz="1100" dirty="0" err="1"/>
              <a:t>aka</a:t>
            </a:r>
            <a:r>
              <a:rPr lang="nl-NL" sz="1100" dirty="0"/>
              <a:t> </a:t>
            </a:r>
            <a:r>
              <a:rPr lang="nl-NL" sz="1100" dirty="0" err="1"/>
              <a:t>Css</a:t>
            </a:r>
            <a:r>
              <a:rPr lang="nl-NL" sz="1100" dirty="0"/>
              <a:t>::</a:t>
            </a:r>
            <a:r>
              <a:rPr lang="nl-NL" sz="1100" dirty="0" err="1"/>
              <a:t>onHover</a:t>
            </a:r>
            <a:r>
              <a:rPr lang="nl-NL" sz="1100" dirty="0"/>
              <a:t>)</a:t>
            </a:r>
          </a:p>
          <a:p>
            <a:endParaRPr lang="nl-NL" sz="2000" dirty="0"/>
          </a:p>
          <a:p>
            <a:pPr marL="342900" indent="-342900">
              <a:buFont typeface="Wingdings" pitchFamily="2" charset="2"/>
              <a:buChar char="q"/>
            </a:pPr>
            <a:endParaRPr lang="nl-NL" sz="2000" dirty="0"/>
          </a:p>
          <a:p>
            <a:pPr marL="342900" indent="-342900">
              <a:buFont typeface="Wingdings" pitchFamily="2" charset="2"/>
              <a:buChar char="q"/>
            </a:pPr>
            <a:r>
              <a:rPr lang="nl-NL" sz="2000" dirty="0" smtClean="0"/>
              <a:t>Tip:	</a:t>
            </a:r>
          </a:p>
          <a:p>
            <a:pPr marL="800100" lvl="1" indent="-342900">
              <a:buFont typeface="Wingdings" pitchFamily="2" charset="2"/>
              <a:buChar char="q"/>
            </a:pPr>
            <a:r>
              <a:rPr lang="nl-NL" sz="2000" dirty="0" err="1" smtClean="0"/>
              <a:t>ListView</a:t>
            </a:r>
            <a:r>
              <a:rPr lang="nl-NL" sz="2000" dirty="0" smtClean="0"/>
              <a:t> </a:t>
            </a:r>
          </a:p>
          <a:p>
            <a:pPr marL="342900" indent="-342900">
              <a:buFont typeface="Wingdings" pitchFamily="2" charset="2"/>
              <a:buChar char="q"/>
            </a:pPr>
            <a:endParaRPr lang="nl-NL" sz="2000" dirty="0"/>
          </a:p>
          <a:p>
            <a:pPr marL="342900" indent="-342900">
              <a:buFont typeface="Wingdings" pitchFamily="2" charset="2"/>
              <a:buChar char="q"/>
            </a:pPr>
            <a:endParaRPr lang="en-GB" sz="2000" dirty="0"/>
          </a:p>
        </p:txBody>
      </p:sp>
      <p:sp>
        <p:nvSpPr>
          <p:cNvPr id="2" name="Rechthoek 1"/>
          <p:cNvSpPr/>
          <p:nvPr/>
        </p:nvSpPr>
        <p:spPr>
          <a:xfrm>
            <a:off x="971600" y="1628799"/>
            <a:ext cx="3960440" cy="187220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hthoek 4"/>
          <p:cNvSpPr/>
          <p:nvPr/>
        </p:nvSpPr>
        <p:spPr>
          <a:xfrm>
            <a:off x="971600" y="3861048"/>
            <a:ext cx="5400600" cy="43204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hthoek 5"/>
          <p:cNvSpPr/>
          <p:nvPr/>
        </p:nvSpPr>
        <p:spPr>
          <a:xfrm>
            <a:off x="989225" y="4725144"/>
            <a:ext cx="3942815" cy="43204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73574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9455" y="1011535"/>
            <a:ext cx="3476625" cy="5457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</p:spPr>
        <p:txBody>
          <a:bodyPr lIns="90000" tIns="45000" rIns="90000" bIns="45000"/>
          <a:lstStyle/>
          <a:p>
            <a:r>
              <a:rPr lang="en-US" sz="4400" dirty="0" smtClean="0">
                <a:solidFill>
                  <a:srgbClr val="000000"/>
                </a:solidFill>
                <a:latin typeface="Calibri"/>
              </a:rPr>
              <a:t>Data Exchange between Activities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824037"/>
            <a:ext cx="3486150" cy="3209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Rechte verbindingslijn met pijl 4"/>
          <p:cNvCxnSpPr/>
          <p:nvPr/>
        </p:nvCxnSpPr>
        <p:spPr>
          <a:xfrm>
            <a:off x="4211960" y="3212976"/>
            <a:ext cx="93610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pic>
        <p:nvPicPr>
          <p:cNvPr id="1029" name="Picture 5" descr="http://t3.gstatic.com/images?q=tbn:ANd9GcTeOEhH9yCu8kWEggpaaSgAtsaBtiSBJcgloilZxbryTg6elq7eU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8" y="4293096"/>
            <a:ext cx="188595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818"/>
          <a:stretch/>
        </p:blipFill>
        <p:spPr bwMode="auto">
          <a:xfrm>
            <a:off x="4255238" y="2903737"/>
            <a:ext cx="799481" cy="2456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398914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</p:spPr>
        <p:txBody>
          <a:bodyPr lIns="90000" tIns="45000" rIns="90000" bIns="45000"/>
          <a:lstStyle/>
          <a:p>
            <a:r>
              <a:rPr lang="en-US" sz="4400" dirty="0" smtClean="0">
                <a:solidFill>
                  <a:srgbClr val="000000"/>
                </a:solidFill>
                <a:latin typeface="Calibri"/>
              </a:rPr>
              <a:t>Intent code - send:</a:t>
            </a:r>
            <a:endParaRPr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063" y="1124744"/>
            <a:ext cx="8143875" cy="525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Ovaal 4"/>
          <p:cNvSpPr/>
          <p:nvPr/>
        </p:nvSpPr>
        <p:spPr>
          <a:xfrm>
            <a:off x="1691680" y="4509120"/>
            <a:ext cx="5904656" cy="792088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4" name="Groep 3"/>
          <p:cNvGrpSpPr/>
          <p:nvPr/>
        </p:nvGrpSpPr>
        <p:grpSpPr>
          <a:xfrm>
            <a:off x="6676305" y="481889"/>
            <a:ext cx="2090044" cy="1192497"/>
            <a:chOff x="6676305" y="481889"/>
            <a:chExt cx="2090044" cy="1192497"/>
          </a:xfrm>
        </p:grpSpPr>
        <p:pic>
          <p:nvPicPr>
            <p:cNvPr id="5122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76305" y="481889"/>
              <a:ext cx="2009775" cy="962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" name="Rechthoek 2"/>
            <p:cNvSpPr/>
            <p:nvPr/>
          </p:nvSpPr>
          <p:spPr>
            <a:xfrm>
              <a:off x="8320393" y="1412776"/>
              <a:ext cx="445956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1100" dirty="0" smtClean="0">
                  <a:hlinkClick r:id="rId4"/>
                </a:rPr>
                <a:t>Map</a:t>
              </a:r>
              <a:endParaRPr lang="en-GB" sz="1100" dirty="0"/>
            </a:p>
          </p:txBody>
        </p:sp>
      </p:grpSp>
    </p:spTree>
    <p:extLst>
      <p:ext uri="{BB962C8B-B14F-4D97-AF65-F5344CB8AC3E}">
        <p14:creationId xmlns:p14="http://schemas.microsoft.com/office/powerpoint/2010/main" val="3234990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88640"/>
            <a:ext cx="1656184" cy="1656184"/>
          </a:xfrm>
          <a:prstGeom prst="rect">
            <a:avLst/>
          </a:prstGeom>
          <a:effectLst>
            <a:reflection stA="0" endPos="75000" dist="12700" dir="5400000" sy="-100000" algn="bl" rotWithShape="0"/>
          </a:effectLst>
        </p:spPr>
      </p:pic>
      <p:grpSp>
        <p:nvGrpSpPr>
          <p:cNvPr id="2" name="Groep 3"/>
          <p:cNvGrpSpPr/>
          <p:nvPr/>
        </p:nvGrpSpPr>
        <p:grpSpPr>
          <a:xfrm>
            <a:off x="6156176" y="1988840"/>
            <a:ext cx="2090044" cy="1192497"/>
            <a:chOff x="6676305" y="481889"/>
            <a:chExt cx="2090044" cy="1192497"/>
          </a:xfrm>
        </p:grpSpPr>
        <p:pic>
          <p:nvPicPr>
            <p:cNvPr id="3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76305" y="481889"/>
              <a:ext cx="2009775" cy="962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" name="Rechthoek 2"/>
            <p:cNvSpPr/>
            <p:nvPr/>
          </p:nvSpPr>
          <p:spPr>
            <a:xfrm>
              <a:off x="8320393" y="1412776"/>
              <a:ext cx="445956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1100" dirty="0" smtClean="0">
                  <a:hlinkClick r:id="rId4"/>
                </a:rPr>
                <a:t>Map</a:t>
              </a:r>
              <a:endParaRPr lang="en-GB" sz="1100" dirty="0"/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57123" y="2579306"/>
            <a:ext cx="1422789" cy="106571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22548" y="3717032"/>
            <a:ext cx="1636207" cy="122557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 rot="19865627">
            <a:off x="2476629" y="2992912"/>
            <a:ext cx="780087" cy="3052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name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 rot="19865627">
            <a:off x="2398241" y="4195500"/>
            <a:ext cx="780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city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707904" y="2492896"/>
            <a:ext cx="1768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“A. Capone”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635896" y="3645024"/>
            <a:ext cx="1768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“Chicago”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95736" y="620688"/>
            <a:ext cx="6408712" cy="684426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1979712" y="2060848"/>
            <a:ext cx="3384376" cy="3024336"/>
          </a:xfrm>
          <a:prstGeom prst="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1403648" y="5805264"/>
            <a:ext cx="6768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 key can be seen as a </a:t>
            </a:r>
            <a:r>
              <a:rPr lang="en-US" b="1" dirty="0" smtClean="0"/>
              <a:t>label</a:t>
            </a:r>
            <a:r>
              <a:rPr lang="en-US" dirty="0" smtClean="0"/>
              <a:t> applied to some data item.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 rot="1120917">
            <a:off x="866184" y="1167943"/>
            <a:ext cx="780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intent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739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4-02-27 at 10.50.0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700808"/>
            <a:ext cx="8334814" cy="4392488"/>
          </a:xfrm>
          <a:prstGeom prst="rect">
            <a:avLst/>
          </a:prstGeom>
        </p:spPr>
      </p:pic>
      <p:sp>
        <p:nvSpPr>
          <p:cNvPr id="2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</p:spPr>
        <p:txBody>
          <a:bodyPr lIns="90000" tIns="45000" rIns="90000" bIns="45000"/>
          <a:lstStyle/>
          <a:p>
            <a:r>
              <a:rPr lang="en-US" sz="4400" dirty="0" smtClean="0">
                <a:solidFill>
                  <a:srgbClr val="000000"/>
                </a:solidFill>
                <a:latin typeface="Calibri"/>
              </a:rPr>
              <a:t>Intent code - retrieve:</a:t>
            </a:r>
            <a:endParaRPr dirty="0"/>
          </a:p>
        </p:txBody>
      </p:sp>
      <p:sp>
        <p:nvSpPr>
          <p:cNvPr id="5" name="Ovaal 4"/>
          <p:cNvSpPr/>
          <p:nvPr/>
        </p:nvSpPr>
        <p:spPr>
          <a:xfrm>
            <a:off x="899592" y="3933056"/>
            <a:ext cx="5328592" cy="792088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6" name="Groep 5"/>
          <p:cNvGrpSpPr/>
          <p:nvPr/>
        </p:nvGrpSpPr>
        <p:grpSpPr>
          <a:xfrm>
            <a:off x="6676305" y="481889"/>
            <a:ext cx="2090044" cy="1192497"/>
            <a:chOff x="6676305" y="481889"/>
            <a:chExt cx="2090044" cy="1192497"/>
          </a:xfrm>
        </p:grpSpPr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76305" y="481889"/>
              <a:ext cx="2009775" cy="962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Rechthoek 7"/>
            <p:cNvSpPr/>
            <p:nvPr/>
          </p:nvSpPr>
          <p:spPr>
            <a:xfrm>
              <a:off x="8320393" y="1412776"/>
              <a:ext cx="445956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1100" dirty="0" smtClean="0">
                  <a:hlinkClick r:id="rId4"/>
                </a:rPr>
                <a:t>Map</a:t>
              </a:r>
              <a:endParaRPr lang="en-GB" sz="1100" dirty="0"/>
            </a:p>
          </p:txBody>
        </p:sp>
      </p:grpSp>
    </p:spTree>
    <p:extLst>
      <p:ext uri="{BB962C8B-B14F-4D97-AF65-F5344CB8AC3E}">
        <p14:creationId xmlns:p14="http://schemas.microsoft.com/office/powerpoint/2010/main" val="5847998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872173"/>
            <a:ext cx="3240360" cy="53184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kstvak 2"/>
          <p:cNvSpPr txBox="1"/>
          <p:nvPr/>
        </p:nvSpPr>
        <p:spPr>
          <a:xfrm>
            <a:off x="4368374" y="2204864"/>
            <a:ext cx="3876034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 err="1" smtClean="0"/>
              <a:t>Shaped</a:t>
            </a:r>
            <a:r>
              <a:rPr lang="nl-NL" sz="2800" dirty="0" smtClean="0"/>
              <a:t> button </a:t>
            </a:r>
            <a:r>
              <a:rPr lang="nl-NL" sz="2800" dirty="0" err="1" smtClean="0"/>
              <a:t>looses</a:t>
            </a:r>
            <a:r>
              <a:rPr lang="nl-NL" sz="2800" dirty="0" smtClean="0"/>
              <a:t> the </a:t>
            </a:r>
            <a:r>
              <a:rPr lang="nl-NL" sz="2800" dirty="0" err="1" smtClean="0"/>
              <a:t>selection</a:t>
            </a:r>
            <a:r>
              <a:rPr lang="nl-NL" sz="2800" dirty="0" smtClean="0"/>
              <a:t> </a:t>
            </a:r>
            <a:r>
              <a:rPr lang="nl-NL" sz="2800" dirty="0" err="1" smtClean="0"/>
              <a:t>highlight</a:t>
            </a:r>
            <a:r>
              <a:rPr lang="nl-NL" sz="2800" dirty="0" smtClean="0"/>
              <a:t>….</a:t>
            </a:r>
          </a:p>
          <a:p>
            <a:endParaRPr lang="nl-NL" dirty="0"/>
          </a:p>
          <a:p>
            <a:r>
              <a:rPr lang="nl-NL" sz="5400" dirty="0" err="1" smtClean="0"/>
              <a:t>Now</a:t>
            </a:r>
            <a:r>
              <a:rPr lang="nl-NL" sz="5400" dirty="0" smtClean="0"/>
              <a:t> </a:t>
            </a:r>
            <a:r>
              <a:rPr lang="nl-NL" sz="5400" dirty="0" err="1" smtClean="0"/>
              <a:t>what</a:t>
            </a:r>
            <a:r>
              <a:rPr lang="nl-NL" sz="5400" dirty="0"/>
              <a:t>?</a:t>
            </a:r>
            <a:endParaRPr lang="en-GB" sz="5400" dirty="0"/>
          </a:p>
        </p:txBody>
      </p:sp>
    </p:spTree>
    <p:extLst>
      <p:ext uri="{BB962C8B-B14F-4D97-AF65-F5344CB8AC3E}">
        <p14:creationId xmlns:p14="http://schemas.microsoft.com/office/powerpoint/2010/main" val="8169209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stomShape 1"/>
          <p:cNvSpPr/>
          <p:nvPr/>
        </p:nvSpPr>
        <p:spPr>
          <a:xfrm>
            <a:off x="457200" y="332656"/>
            <a:ext cx="8228880" cy="1142280"/>
          </a:xfrm>
          <a:prstGeom prst="rect">
            <a:avLst/>
          </a:prstGeom>
        </p:spPr>
        <p:txBody>
          <a:bodyPr lIns="90000" tIns="45000" rIns="90000" bIns="45000"/>
          <a:lstStyle/>
          <a:p>
            <a:r>
              <a:rPr lang="en-US" sz="4400" dirty="0" smtClean="0">
                <a:solidFill>
                  <a:srgbClr val="000000"/>
                </a:solidFill>
                <a:latin typeface="Calibri"/>
              </a:rPr>
              <a:t>Button backgrounds </a:t>
            </a:r>
            <a:endParaRPr dirty="0"/>
          </a:p>
        </p:txBody>
      </p:sp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3395278"/>
            <a:ext cx="7087822" cy="79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hthoek 1"/>
          <p:cNvSpPr/>
          <p:nvPr/>
        </p:nvSpPr>
        <p:spPr>
          <a:xfrm>
            <a:off x="4932040" y="6165304"/>
            <a:ext cx="394218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>
                <a:hlinkClick r:id="rId3"/>
              </a:rPr>
              <a:t>http://www.slideshare.net/AndroidDev/android-ui-design-tips</a:t>
            </a:r>
            <a:endParaRPr lang="en-GB" sz="1000" dirty="0"/>
          </a:p>
        </p:txBody>
      </p:sp>
      <p:sp>
        <p:nvSpPr>
          <p:cNvPr id="6" name="Ovale toelichting 5"/>
          <p:cNvSpPr/>
          <p:nvPr/>
        </p:nvSpPr>
        <p:spPr>
          <a:xfrm>
            <a:off x="3995936" y="1375510"/>
            <a:ext cx="3528392" cy="1477426"/>
          </a:xfrm>
          <a:prstGeom prst="wedgeEllipseCallou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dirty="0" smtClean="0"/>
              <a:t>Button changes background </a:t>
            </a:r>
            <a:r>
              <a:rPr lang="nl-NL" sz="1600" dirty="0" err="1" smtClean="0"/>
              <a:t>when</a:t>
            </a:r>
            <a:r>
              <a:rPr lang="nl-NL" sz="1600" dirty="0" smtClean="0"/>
              <a:t> </a:t>
            </a:r>
            <a:r>
              <a:rPr lang="nl-NL" sz="1600" dirty="0" err="1" smtClean="0"/>
              <a:t>touched</a:t>
            </a:r>
            <a:r>
              <a:rPr lang="nl-NL" sz="1600" dirty="0" smtClean="0"/>
              <a:t>…</a:t>
            </a:r>
          </a:p>
          <a:p>
            <a:pPr algn="ctr"/>
            <a:endParaRPr lang="nl-NL" sz="1600" dirty="0" smtClean="0"/>
          </a:p>
          <a:p>
            <a:pPr algn="ctr"/>
            <a:r>
              <a:rPr lang="nl-NL" sz="1600" dirty="0" smtClean="0"/>
              <a:t>How </a:t>
            </a:r>
            <a:r>
              <a:rPr lang="nl-NL" sz="1600" dirty="0" err="1" smtClean="0"/>
              <a:t>to</a:t>
            </a:r>
            <a:r>
              <a:rPr lang="nl-NL" sz="1600" dirty="0" smtClean="0"/>
              <a:t> do </a:t>
            </a:r>
            <a:r>
              <a:rPr lang="nl-NL" sz="1600" dirty="0" err="1" smtClean="0"/>
              <a:t>this</a:t>
            </a:r>
            <a:r>
              <a:rPr lang="nl-NL" sz="1600" dirty="0" smtClean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6136971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1"/>
          <p:cNvSpPr/>
          <p:nvPr/>
        </p:nvSpPr>
        <p:spPr>
          <a:xfrm>
            <a:off x="457200" y="332656"/>
            <a:ext cx="8228880" cy="1142280"/>
          </a:xfrm>
          <a:prstGeom prst="rect">
            <a:avLst/>
          </a:prstGeom>
        </p:spPr>
        <p:txBody>
          <a:bodyPr lIns="90000" tIns="45000" rIns="90000" bIns="45000"/>
          <a:lstStyle/>
          <a:p>
            <a:r>
              <a:rPr lang="en-US" sz="4400" dirty="0" err="1" smtClean="0">
                <a:solidFill>
                  <a:srgbClr val="000000"/>
                </a:solidFill>
                <a:latin typeface="Calibri"/>
              </a:rPr>
              <a:t>Drawable</a:t>
            </a:r>
            <a:r>
              <a:rPr lang="en-US" sz="4400" dirty="0" smtClean="0">
                <a:solidFill>
                  <a:srgbClr val="000000"/>
                </a:solidFill>
                <a:latin typeface="Calibri"/>
              </a:rPr>
              <a:t> Selector</a:t>
            </a:r>
            <a:endParaRPr dirty="0"/>
          </a:p>
        </p:txBody>
      </p:sp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663" y="1056903"/>
            <a:ext cx="2943225" cy="1724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137" y="2924944"/>
            <a:ext cx="8102327" cy="30963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hthoek 2"/>
          <p:cNvSpPr/>
          <p:nvPr/>
        </p:nvSpPr>
        <p:spPr>
          <a:xfrm>
            <a:off x="6804248" y="6309320"/>
            <a:ext cx="226376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00" dirty="0">
                <a:hlinkClick r:id="rId4"/>
              </a:rPr>
              <a:t>http://www.gersic.com/blog.php?id=56</a:t>
            </a:r>
            <a:endParaRPr lang="en-GB" sz="1000" dirty="0"/>
          </a:p>
        </p:txBody>
      </p:sp>
    </p:spTree>
    <p:extLst>
      <p:ext uri="{BB962C8B-B14F-4D97-AF65-F5344CB8AC3E}">
        <p14:creationId xmlns:p14="http://schemas.microsoft.com/office/powerpoint/2010/main" val="23379518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780928"/>
            <a:ext cx="7792024" cy="1440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CustomShape 1"/>
          <p:cNvSpPr/>
          <p:nvPr/>
        </p:nvSpPr>
        <p:spPr>
          <a:xfrm>
            <a:off x="457200" y="332656"/>
            <a:ext cx="8228880" cy="1142280"/>
          </a:xfrm>
          <a:prstGeom prst="rect">
            <a:avLst/>
          </a:prstGeom>
        </p:spPr>
        <p:txBody>
          <a:bodyPr lIns="90000" tIns="45000" rIns="90000" bIns="45000"/>
          <a:lstStyle/>
          <a:p>
            <a:r>
              <a:rPr lang="en-US" sz="4400" dirty="0" smtClean="0">
                <a:solidFill>
                  <a:srgbClr val="000000"/>
                </a:solidFill>
                <a:latin typeface="Calibri"/>
              </a:rPr>
              <a:t>Apply to Button</a:t>
            </a:r>
          </a:p>
        </p:txBody>
      </p:sp>
      <p:sp>
        <p:nvSpPr>
          <p:cNvPr id="5" name="Rechthoek 4"/>
          <p:cNvSpPr/>
          <p:nvPr/>
        </p:nvSpPr>
        <p:spPr>
          <a:xfrm>
            <a:off x="6804248" y="6309320"/>
            <a:ext cx="226376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00" dirty="0">
                <a:hlinkClick r:id="rId3"/>
              </a:rPr>
              <a:t>http://www.gersic.com/blog.php?id=56</a:t>
            </a:r>
            <a:endParaRPr lang="en-GB" sz="1000" dirty="0"/>
          </a:p>
        </p:txBody>
      </p:sp>
    </p:spTree>
    <p:extLst>
      <p:ext uri="{BB962C8B-B14F-4D97-AF65-F5344CB8AC3E}">
        <p14:creationId xmlns:p14="http://schemas.microsoft.com/office/powerpoint/2010/main" val="12391108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</p:spPr>
        <p:txBody>
          <a:bodyPr lIns="90000" tIns="45000" rIns="90000" bIns="45000"/>
          <a:lstStyle/>
          <a:p>
            <a:r>
              <a:rPr lang="en-US" sz="4400" dirty="0" smtClean="0">
                <a:solidFill>
                  <a:srgbClr val="000000"/>
                </a:solidFill>
                <a:latin typeface="Calibri"/>
              </a:rPr>
              <a:t>Future: </a:t>
            </a:r>
            <a:r>
              <a:rPr lang="en-US" sz="4400" dirty="0" err="1" smtClean="0">
                <a:solidFill>
                  <a:srgbClr val="000000"/>
                </a:solidFill>
                <a:latin typeface="Calibri"/>
              </a:rPr>
              <a:t>ListView</a:t>
            </a:r>
            <a:endParaRPr dirty="0"/>
          </a:p>
        </p:txBody>
      </p:sp>
      <p:cxnSp>
        <p:nvCxnSpPr>
          <p:cNvPr id="4" name="Rechte verbindingslijn met pijl 3"/>
          <p:cNvCxnSpPr/>
          <p:nvPr/>
        </p:nvCxnSpPr>
        <p:spPr>
          <a:xfrm flipH="1">
            <a:off x="3779912" y="1767120"/>
            <a:ext cx="1656184" cy="3333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9" name="Rechte verbindingslijn met pijl 8"/>
          <p:cNvCxnSpPr/>
          <p:nvPr/>
        </p:nvCxnSpPr>
        <p:spPr>
          <a:xfrm flipH="1" flipV="1">
            <a:off x="3753266" y="2802691"/>
            <a:ext cx="1754838" cy="453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0" name="Rechte verbindingslijn met pijl 9"/>
          <p:cNvCxnSpPr/>
          <p:nvPr/>
        </p:nvCxnSpPr>
        <p:spPr>
          <a:xfrm flipH="1" flipV="1">
            <a:off x="3753266" y="3437573"/>
            <a:ext cx="1898854" cy="35146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pic>
        <p:nvPicPr>
          <p:cNvPr id="3079" name="Picture 7" descr="https://sites.google.com/site/androidappcourse/_/rsrc/1264033644175/labs/lab-3/AdvancedJokeList_Adapters.png?height=400&amp;width=26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3" y="1416960"/>
            <a:ext cx="2764343" cy="4100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1196752"/>
            <a:ext cx="2533650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1" name="Picture 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4402" y="2636912"/>
            <a:ext cx="2476500" cy="419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2" name="Picture 10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3605014"/>
            <a:ext cx="2390775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kstvak 11"/>
          <p:cNvSpPr txBox="1"/>
          <p:nvPr/>
        </p:nvSpPr>
        <p:spPr>
          <a:xfrm>
            <a:off x="5724128" y="764704"/>
            <a:ext cx="2736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 smtClean="0"/>
              <a:t>Layout</a:t>
            </a:r>
            <a:r>
              <a:rPr lang="nl-NL" dirty="0" smtClean="0"/>
              <a:t>: JokeView.xml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84677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</p:spPr>
        <p:txBody>
          <a:bodyPr lIns="90000" tIns="45000" rIns="90000" bIns="45000"/>
          <a:lstStyle/>
          <a:p>
            <a:r>
              <a:rPr lang="en-US" sz="4400" dirty="0">
                <a:solidFill>
                  <a:srgbClr val="000000"/>
                </a:solidFill>
                <a:latin typeface="Calibri"/>
              </a:rPr>
              <a:t>Outline</a:t>
            </a:r>
            <a:endParaRPr dirty="0"/>
          </a:p>
        </p:txBody>
      </p:sp>
      <p:sp>
        <p:nvSpPr>
          <p:cNvPr id="13" name="Tekstvak 12"/>
          <p:cNvSpPr txBox="1"/>
          <p:nvPr/>
        </p:nvSpPr>
        <p:spPr>
          <a:xfrm>
            <a:off x="971600" y="1416960"/>
            <a:ext cx="6336704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q"/>
            </a:pPr>
            <a:endParaRPr lang="nl-NL" sz="2000" dirty="0"/>
          </a:p>
          <a:p>
            <a:pPr marL="342900" indent="-342900">
              <a:buFont typeface="Wingdings" pitchFamily="2" charset="2"/>
              <a:buChar char="q"/>
            </a:pPr>
            <a:r>
              <a:rPr lang="nl-NL" sz="2000" dirty="0" err="1" smtClean="0"/>
              <a:t>Styles</a:t>
            </a:r>
            <a:r>
              <a:rPr lang="nl-NL" sz="2000" dirty="0" smtClean="0"/>
              <a:t> - intro</a:t>
            </a:r>
          </a:p>
          <a:p>
            <a:pPr marL="342900" indent="-342900">
              <a:buFont typeface="Wingdings" pitchFamily="2" charset="2"/>
              <a:buChar char="q"/>
            </a:pPr>
            <a:endParaRPr lang="nl-NL" sz="2000" dirty="0"/>
          </a:p>
          <a:p>
            <a:pPr marL="342900" indent="-342900">
              <a:buFont typeface="Wingdings" pitchFamily="2" charset="2"/>
              <a:buChar char="q"/>
            </a:pPr>
            <a:r>
              <a:rPr lang="nl-NL" sz="2000" dirty="0" err="1" smtClean="0"/>
              <a:t>Drawables</a:t>
            </a:r>
            <a:r>
              <a:rPr lang="nl-NL" sz="2000" dirty="0" smtClean="0"/>
              <a:t>: </a:t>
            </a:r>
            <a:r>
              <a:rPr lang="nl-NL" sz="2000" dirty="0" err="1" smtClean="0"/>
              <a:t>Shapes</a:t>
            </a:r>
            <a:endParaRPr lang="nl-NL" sz="2000" dirty="0" smtClean="0"/>
          </a:p>
          <a:p>
            <a:pPr marL="342900" indent="-342900">
              <a:buFont typeface="Wingdings" pitchFamily="2" charset="2"/>
              <a:buChar char="q"/>
            </a:pPr>
            <a:endParaRPr lang="nl-NL" sz="2000" dirty="0"/>
          </a:p>
          <a:p>
            <a:pPr marL="342900" indent="-342900">
              <a:buFont typeface="Wingdings" pitchFamily="2" charset="2"/>
              <a:buChar char="q"/>
            </a:pPr>
            <a:r>
              <a:rPr lang="nl-NL" sz="2000" dirty="0" smtClean="0"/>
              <a:t>D.R.Y. </a:t>
            </a:r>
            <a:r>
              <a:rPr lang="nl-NL" sz="2000" dirty="0" err="1" smtClean="0"/>
              <a:t>Styles</a:t>
            </a:r>
            <a:endParaRPr lang="nl-NL" sz="2000" dirty="0" smtClean="0"/>
          </a:p>
          <a:p>
            <a:endParaRPr lang="nl-NL" sz="2000" dirty="0" smtClean="0"/>
          </a:p>
          <a:p>
            <a:pPr marL="342900" indent="-342900">
              <a:buFont typeface="Wingdings" pitchFamily="2" charset="2"/>
              <a:buChar char="q"/>
            </a:pPr>
            <a:endParaRPr lang="nl-NL" sz="2000" dirty="0" smtClean="0"/>
          </a:p>
          <a:p>
            <a:pPr marL="342900" indent="-342900">
              <a:buFont typeface="Wingdings" pitchFamily="2" charset="2"/>
              <a:buChar char="q"/>
            </a:pPr>
            <a:r>
              <a:rPr lang="nl-NL" sz="2000" dirty="0" smtClean="0"/>
              <a:t>Data </a:t>
            </a:r>
            <a:r>
              <a:rPr lang="nl-NL" sz="2000" dirty="0"/>
              <a:t>exchange </a:t>
            </a:r>
            <a:r>
              <a:rPr lang="nl-NL" sz="2000" dirty="0" err="1"/>
              <a:t>between</a:t>
            </a:r>
            <a:r>
              <a:rPr lang="nl-NL" sz="2000" dirty="0"/>
              <a:t> </a:t>
            </a:r>
            <a:r>
              <a:rPr lang="nl-NL" sz="2000" dirty="0" err="1" smtClean="0"/>
              <a:t>Activities</a:t>
            </a:r>
            <a:r>
              <a:rPr lang="nl-NL" sz="2000" dirty="0" smtClean="0"/>
              <a:t> </a:t>
            </a:r>
            <a:r>
              <a:rPr lang="nl-NL" sz="1100" dirty="0" smtClean="0"/>
              <a:t>(</a:t>
            </a:r>
            <a:r>
              <a:rPr lang="nl-NL" sz="1100" dirty="0" err="1" smtClean="0"/>
              <a:t>aka</a:t>
            </a:r>
            <a:r>
              <a:rPr lang="nl-NL" sz="1100" dirty="0" smtClean="0"/>
              <a:t>: Html::</a:t>
            </a:r>
            <a:r>
              <a:rPr lang="nl-NL" sz="1100" dirty="0" err="1" smtClean="0"/>
              <a:t>forms</a:t>
            </a:r>
            <a:r>
              <a:rPr lang="nl-NL" sz="1100" dirty="0" smtClean="0"/>
              <a:t>)</a:t>
            </a:r>
            <a:endParaRPr lang="nl-NL" sz="2000" dirty="0"/>
          </a:p>
          <a:p>
            <a:pPr marL="342900" indent="-342900">
              <a:buFont typeface="Wingdings" pitchFamily="2" charset="2"/>
              <a:buChar char="q"/>
            </a:pPr>
            <a:endParaRPr lang="nl-NL" sz="2000" dirty="0" smtClean="0"/>
          </a:p>
          <a:p>
            <a:pPr marL="342900" indent="-342900">
              <a:buFont typeface="Wingdings" pitchFamily="2" charset="2"/>
              <a:buChar char="q"/>
            </a:pPr>
            <a:endParaRPr lang="nl-NL" sz="2000" dirty="0" smtClean="0"/>
          </a:p>
          <a:p>
            <a:pPr marL="342900" indent="-342900">
              <a:buFont typeface="Wingdings" pitchFamily="2" charset="2"/>
              <a:buChar char="q"/>
            </a:pPr>
            <a:r>
              <a:rPr lang="nl-NL" sz="2000" dirty="0" err="1"/>
              <a:t>Drawable</a:t>
            </a:r>
            <a:r>
              <a:rPr lang="nl-NL" sz="2000" dirty="0"/>
              <a:t> </a:t>
            </a:r>
            <a:r>
              <a:rPr lang="nl-NL" sz="2000" dirty="0" err="1"/>
              <a:t>selectors</a:t>
            </a:r>
            <a:r>
              <a:rPr lang="nl-NL" sz="2000" dirty="0"/>
              <a:t>  </a:t>
            </a:r>
            <a:r>
              <a:rPr lang="nl-NL" sz="1100" dirty="0"/>
              <a:t>(</a:t>
            </a:r>
            <a:r>
              <a:rPr lang="nl-NL" sz="1100" dirty="0" err="1"/>
              <a:t>aka</a:t>
            </a:r>
            <a:r>
              <a:rPr lang="nl-NL" sz="1100" dirty="0"/>
              <a:t> </a:t>
            </a:r>
            <a:r>
              <a:rPr lang="nl-NL" sz="1100" dirty="0" err="1"/>
              <a:t>Css</a:t>
            </a:r>
            <a:r>
              <a:rPr lang="nl-NL" sz="1100" dirty="0"/>
              <a:t>::</a:t>
            </a:r>
            <a:r>
              <a:rPr lang="nl-NL" sz="1100" dirty="0" err="1"/>
              <a:t>onHover</a:t>
            </a:r>
            <a:r>
              <a:rPr lang="nl-NL" sz="1100" dirty="0"/>
              <a:t>)</a:t>
            </a:r>
          </a:p>
          <a:p>
            <a:endParaRPr lang="nl-NL" sz="2000" dirty="0"/>
          </a:p>
          <a:p>
            <a:pPr marL="342900" indent="-342900">
              <a:buFont typeface="Wingdings" pitchFamily="2" charset="2"/>
              <a:buChar char="q"/>
            </a:pPr>
            <a:endParaRPr lang="nl-NL" sz="2000" dirty="0"/>
          </a:p>
          <a:p>
            <a:pPr marL="342900" indent="-342900">
              <a:buFont typeface="Wingdings" pitchFamily="2" charset="2"/>
              <a:buChar char="q"/>
            </a:pPr>
            <a:r>
              <a:rPr lang="nl-NL" sz="2000" dirty="0" smtClean="0"/>
              <a:t>Tip:	</a:t>
            </a:r>
          </a:p>
          <a:p>
            <a:pPr marL="800100" lvl="1" indent="-342900">
              <a:buFont typeface="Wingdings" pitchFamily="2" charset="2"/>
              <a:buChar char="q"/>
            </a:pPr>
            <a:r>
              <a:rPr lang="nl-NL" sz="2000" dirty="0" err="1" smtClean="0"/>
              <a:t>ListView</a:t>
            </a:r>
            <a:r>
              <a:rPr lang="nl-NL" sz="2000" dirty="0" smtClean="0"/>
              <a:t> </a:t>
            </a:r>
          </a:p>
          <a:p>
            <a:pPr marL="342900" indent="-342900">
              <a:buFont typeface="Wingdings" pitchFamily="2" charset="2"/>
              <a:buChar char="q"/>
            </a:pPr>
            <a:endParaRPr lang="nl-NL" sz="2000" dirty="0"/>
          </a:p>
          <a:p>
            <a:pPr marL="342900" indent="-342900">
              <a:buFont typeface="Wingdings" pitchFamily="2" charset="2"/>
              <a:buChar char="q"/>
            </a:pPr>
            <a:endParaRPr lang="en-GB" sz="2000" dirty="0"/>
          </a:p>
        </p:txBody>
      </p:sp>
      <p:sp>
        <p:nvSpPr>
          <p:cNvPr id="2" name="Rechthoek 1"/>
          <p:cNvSpPr/>
          <p:nvPr/>
        </p:nvSpPr>
        <p:spPr>
          <a:xfrm>
            <a:off x="971600" y="1628799"/>
            <a:ext cx="3960440" cy="187220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hthoek 4"/>
          <p:cNvSpPr/>
          <p:nvPr/>
        </p:nvSpPr>
        <p:spPr>
          <a:xfrm>
            <a:off x="971600" y="3861048"/>
            <a:ext cx="5400600" cy="43204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hthoek 5"/>
          <p:cNvSpPr/>
          <p:nvPr/>
        </p:nvSpPr>
        <p:spPr>
          <a:xfrm>
            <a:off x="989225" y="4725144"/>
            <a:ext cx="3942815" cy="43204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55761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hoek 1"/>
          <p:cNvSpPr/>
          <p:nvPr/>
        </p:nvSpPr>
        <p:spPr>
          <a:xfrm>
            <a:off x="4355976" y="6237312"/>
            <a:ext cx="4572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100" dirty="0">
                <a:hlinkClick r:id="rId2"/>
              </a:rPr>
              <a:t>http://developer.android.com/guide/tutorials/views/hello-listview.html</a:t>
            </a:r>
            <a:endParaRPr lang="en-GB" sz="11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530" y="1556792"/>
            <a:ext cx="8469590" cy="41764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</p:spPr>
        <p:txBody>
          <a:bodyPr lIns="90000" tIns="45000" rIns="90000" bIns="45000"/>
          <a:lstStyle/>
          <a:p>
            <a:r>
              <a:rPr lang="en-US" sz="4400" dirty="0" smtClean="0">
                <a:solidFill>
                  <a:srgbClr val="000000"/>
                </a:solidFill>
                <a:latin typeface="Calibri"/>
              </a:rPr>
              <a:t>For now: simple </a:t>
            </a:r>
            <a:r>
              <a:rPr lang="en-US" sz="4400" dirty="0" err="1" smtClean="0">
                <a:solidFill>
                  <a:srgbClr val="000000"/>
                </a:solidFill>
                <a:latin typeface="Calibri"/>
              </a:rPr>
              <a:t>ListView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233574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</p:spPr>
        <p:txBody>
          <a:bodyPr lIns="90000" tIns="45000" rIns="90000" bIns="45000"/>
          <a:lstStyle/>
          <a:p>
            <a:r>
              <a:rPr lang="en-US" sz="4400" dirty="0" smtClean="0">
                <a:solidFill>
                  <a:srgbClr val="000000"/>
                </a:solidFill>
                <a:latin typeface="Calibri"/>
              </a:rPr>
              <a:t>Further Reading</a:t>
            </a:r>
            <a:endParaRPr dirty="0"/>
          </a:p>
        </p:txBody>
      </p:sp>
      <p:sp>
        <p:nvSpPr>
          <p:cNvPr id="3" name="Rechthoek 2"/>
          <p:cNvSpPr/>
          <p:nvPr/>
        </p:nvSpPr>
        <p:spPr>
          <a:xfrm>
            <a:off x="2547094" y="5860227"/>
            <a:ext cx="61744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 smtClean="0">
                <a:hlinkClick r:id="rId2"/>
              </a:rPr>
              <a:t>http://developer.android.com/guide/topics/ui/themes.html</a:t>
            </a:r>
            <a:endParaRPr lang="en-GB" dirty="0"/>
          </a:p>
        </p:txBody>
      </p:sp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030486"/>
            <a:ext cx="4669400" cy="4645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483646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3695760" y="2971800"/>
            <a:ext cx="647280" cy="620280"/>
          </a:xfrm>
          <a:prstGeom prst="rect">
            <a:avLst/>
          </a:prstGeom>
        </p:spPr>
      </p:pic>
      <p:sp>
        <p:nvSpPr>
          <p:cNvPr id="84" name="CustomShape 1"/>
          <p:cNvSpPr/>
          <p:nvPr/>
        </p:nvSpPr>
        <p:spPr>
          <a:xfrm>
            <a:off x="900152" y="1789200"/>
            <a:ext cx="6624176" cy="3239640"/>
          </a:xfrm>
          <a:prstGeom prst="rect">
            <a:avLst/>
          </a:prstGeom>
        </p:spPr>
        <p:txBody>
          <a:bodyPr lIns="90000" tIns="45000" rIns="90000" bIns="45000"/>
          <a:lstStyle/>
          <a:p>
            <a:pPr algn="ctr"/>
            <a:r>
              <a:rPr lang="en-US" sz="6000" dirty="0">
                <a:solidFill>
                  <a:srgbClr val="000000"/>
                </a:solidFill>
                <a:latin typeface="Courier New"/>
              </a:rPr>
              <a:t>HAPPY </a:t>
            </a:r>
            <a:endParaRPr dirty="0"/>
          </a:p>
          <a:p>
            <a:pPr algn="ctr"/>
            <a:r>
              <a:rPr lang="en-US" sz="6000" dirty="0" err="1" smtClean="0">
                <a:solidFill>
                  <a:srgbClr val="000000"/>
                </a:solidFill>
                <a:latin typeface="Courier New"/>
              </a:rPr>
              <a:t>Dr</a:t>
            </a:r>
            <a:r>
              <a:rPr lang="en-US" sz="6000" dirty="0" smtClean="0">
                <a:solidFill>
                  <a:srgbClr val="000000"/>
                </a:solidFill>
                <a:latin typeface="Courier New"/>
              </a:rPr>
              <a:t> id!</a:t>
            </a:r>
            <a:endParaRPr dirty="0"/>
          </a:p>
        </p:txBody>
      </p:sp>
      <p:pic>
        <p:nvPicPr>
          <p:cNvPr id="17410" name="Picture 2" descr="http://1.bp.blogspot.com/_eX_IjiasvmI/TRGv7bUKcUI/AAAAAAAAAE4/lbjbIA4ToBw/s400/android+2.3-nexus-tips-tricks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26" r="18724"/>
          <a:stretch/>
        </p:blipFill>
        <p:spPr bwMode="auto">
          <a:xfrm>
            <a:off x="6084168" y="2988915"/>
            <a:ext cx="2714625" cy="315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47879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>
                <p:childTnLst>
                  <p:par>
                    <p:cTn id="3"/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hoek 1"/>
          <p:cNvSpPr/>
          <p:nvPr/>
        </p:nvSpPr>
        <p:spPr>
          <a:xfrm>
            <a:off x="5220072" y="6237312"/>
            <a:ext cx="381642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>
                <a:hlinkClick r:id="rId2"/>
              </a:rPr>
              <a:t>http://css-tricks.com/examples/NiceSimpleContactForm/</a:t>
            </a:r>
            <a:endParaRPr lang="en-GB" sz="120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620688"/>
            <a:ext cx="7305675" cy="533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781336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</p:spPr>
        <p:txBody>
          <a:bodyPr lIns="90000" tIns="45000" rIns="90000" bIns="45000"/>
          <a:lstStyle/>
          <a:p>
            <a:r>
              <a:rPr lang="en-US" sz="4400" dirty="0" smtClean="0">
                <a:solidFill>
                  <a:srgbClr val="000000"/>
                </a:solidFill>
                <a:latin typeface="Calibri"/>
              </a:rPr>
              <a:t>HTML form example:</a:t>
            </a:r>
            <a:endParaRPr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076" y="1988840"/>
            <a:ext cx="7929372" cy="3077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834784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1988840"/>
            <a:ext cx="4286250" cy="2628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CustomShape 1"/>
          <p:cNvSpPr/>
          <p:nvPr/>
        </p:nvSpPr>
        <p:spPr>
          <a:xfrm>
            <a:off x="457200" y="282660"/>
            <a:ext cx="8228880" cy="1142280"/>
          </a:xfrm>
          <a:prstGeom prst="rect">
            <a:avLst/>
          </a:prstGeom>
        </p:spPr>
        <p:txBody>
          <a:bodyPr lIns="90000" tIns="45000" rIns="90000" bIns="45000"/>
          <a:lstStyle/>
          <a:p>
            <a:r>
              <a:rPr lang="en-US" sz="4400" dirty="0" smtClean="0">
                <a:solidFill>
                  <a:srgbClr val="000000"/>
                </a:solidFill>
                <a:latin typeface="Calibri"/>
              </a:rPr>
              <a:t>Margin </a:t>
            </a:r>
            <a:r>
              <a:rPr lang="en-US" sz="4400" dirty="0" err="1" smtClean="0">
                <a:solidFill>
                  <a:srgbClr val="000000"/>
                </a:solidFill>
                <a:latin typeface="Calibri"/>
              </a:rPr>
              <a:t>vs</a:t>
            </a:r>
            <a:r>
              <a:rPr lang="en-US" sz="4400" dirty="0" smtClean="0">
                <a:solidFill>
                  <a:srgbClr val="000000"/>
                </a:solidFill>
                <a:latin typeface="Calibri"/>
              </a:rPr>
              <a:t> padding</a:t>
            </a:r>
            <a:endParaRPr dirty="0"/>
          </a:p>
        </p:txBody>
      </p:sp>
      <p:sp>
        <p:nvSpPr>
          <p:cNvPr id="4" name="Rechthoek 3"/>
          <p:cNvSpPr/>
          <p:nvPr/>
        </p:nvSpPr>
        <p:spPr>
          <a:xfrm>
            <a:off x="4788024" y="6309320"/>
            <a:ext cx="4212468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>
                <a:hlinkClick r:id="rId3"/>
              </a:rPr>
              <a:t>http://www.slideshare.net/yanzm/head-first-xml-layout-on-android-5290462</a:t>
            </a:r>
            <a:endParaRPr lang="en-GB" sz="1000" dirty="0"/>
          </a:p>
        </p:txBody>
      </p:sp>
    </p:spTree>
    <p:extLst>
      <p:ext uri="{BB962C8B-B14F-4D97-AF65-F5344CB8AC3E}">
        <p14:creationId xmlns:p14="http://schemas.microsoft.com/office/powerpoint/2010/main" val="1308432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505060"/>
            <a:ext cx="7920880" cy="36028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hthoek 1"/>
          <p:cNvSpPr/>
          <p:nvPr/>
        </p:nvSpPr>
        <p:spPr>
          <a:xfrm>
            <a:off x="4011935" y="6267509"/>
            <a:ext cx="507605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>
                <a:hlinkClick r:id="rId3"/>
              </a:rPr>
              <a:t>http://www.slideshare.net/pavelpetrek/google-developer-day-2010-prague-styles-in-android</a:t>
            </a:r>
            <a:endParaRPr lang="en-GB" sz="1000" dirty="0"/>
          </a:p>
        </p:txBody>
      </p:sp>
    </p:spTree>
    <p:extLst>
      <p:ext uri="{BB962C8B-B14F-4D97-AF65-F5344CB8AC3E}">
        <p14:creationId xmlns:p14="http://schemas.microsoft.com/office/powerpoint/2010/main" val="3859857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2" y="-1"/>
            <a:ext cx="9141668" cy="68835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hthoek 3"/>
          <p:cNvSpPr/>
          <p:nvPr/>
        </p:nvSpPr>
        <p:spPr>
          <a:xfrm>
            <a:off x="5940152" y="6611779"/>
            <a:ext cx="322210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>
                <a:hlinkClick r:id="rId3"/>
              </a:rPr>
              <a:t>http://www.slideshare.net/androidalliance/android-styles</a:t>
            </a:r>
            <a:endParaRPr lang="en-GB" sz="1000" dirty="0"/>
          </a:p>
        </p:txBody>
      </p:sp>
    </p:spTree>
    <p:extLst>
      <p:ext uri="{BB962C8B-B14F-4D97-AF65-F5344CB8AC3E}">
        <p14:creationId xmlns:p14="http://schemas.microsoft.com/office/powerpoint/2010/main" val="13038980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416959"/>
            <a:ext cx="7560840" cy="46733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</p:spPr>
        <p:txBody>
          <a:bodyPr lIns="90000" tIns="45000" rIns="90000" bIns="45000"/>
          <a:lstStyle/>
          <a:p>
            <a:r>
              <a:rPr lang="en-US" sz="4400" dirty="0" smtClean="0">
                <a:solidFill>
                  <a:srgbClr val="000000"/>
                </a:solidFill>
                <a:latin typeface="Calibri"/>
              </a:rPr>
              <a:t>Separate Style from Layout</a:t>
            </a:r>
            <a:endParaRPr dirty="0"/>
          </a:p>
        </p:txBody>
      </p:sp>
      <p:sp>
        <p:nvSpPr>
          <p:cNvPr id="2" name="Rechthoek 1"/>
          <p:cNvSpPr/>
          <p:nvPr/>
        </p:nvSpPr>
        <p:spPr>
          <a:xfrm>
            <a:off x="5796136" y="6309320"/>
            <a:ext cx="329411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>
                <a:hlinkClick r:id="rId3"/>
              </a:rPr>
              <a:t>http://developer.android.com/guide/topics/ui/themes.html</a:t>
            </a:r>
            <a:endParaRPr lang="en-GB" sz="1000" dirty="0"/>
          </a:p>
        </p:txBody>
      </p:sp>
    </p:spTree>
    <p:extLst>
      <p:ext uri="{BB962C8B-B14F-4D97-AF65-F5344CB8AC3E}">
        <p14:creationId xmlns:p14="http://schemas.microsoft.com/office/powerpoint/2010/main" val="6775106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androidheadlines.com/images/android-using-multiple-android-devices_lvnt-_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2219398"/>
            <a:ext cx="6750918" cy="3792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</p:spPr>
        <p:txBody>
          <a:bodyPr lIns="90000" tIns="45000" rIns="90000" bIns="45000"/>
          <a:lstStyle/>
          <a:p>
            <a:r>
              <a:rPr lang="en-US" sz="4400" dirty="0" smtClean="0">
                <a:solidFill>
                  <a:srgbClr val="000000"/>
                </a:solidFill>
                <a:latin typeface="Calibri"/>
              </a:rPr>
              <a:t>Optimize Style for each phone!</a:t>
            </a:r>
            <a:br>
              <a:rPr lang="en-US" sz="4400" dirty="0" smtClean="0">
                <a:solidFill>
                  <a:srgbClr val="000000"/>
                </a:solidFill>
                <a:latin typeface="Calibri"/>
              </a:rPr>
            </a:br>
            <a:r>
              <a:rPr lang="en-US" dirty="0" smtClean="0">
                <a:solidFill>
                  <a:srgbClr val="000000"/>
                </a:solidFill>
                <a:latin typeface="Calibri"/>
              </a:rPr>
              <a:t>                                                                                                         Layout = unchanged!</a:t>
            </a:r>
            <a:endParaRPr sz="900" dirty="0"/>
          </a:p>
        </p:txBody>
      </p:sp>
    </p:spTree>
    <p:extLst>
      <p:ext uri="{BB962C8B-B14F-4D97-AF65-F5344CB8AC3E}">
        <p14:creationId xmlns:p14="http://schemas.microsoft.com/office/powerpoint/2010/main" val="37103867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" y="-27384"/>
            <a:ext cx="9143950" cy="6839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hthoek 4"/>
          <p:cNvSpPr/>
          <p:nvPr/>
        </p:nvSpPr>
        <p:spPr>
          <a:xfrm>
            <a:off x="5940152" y="6611779"/>
            <a:ext cx="322210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>
                <a:hlinkClick r:id="rId3"/>
              </a:rPr>
              <a:t>http://www.slideshare.net/androidalliance/android-styles</a:t>
            </a:r>
            <a:endParaRPr lang="en-GB" sz="1000" dirty="0"/>
          </a:p>
        </p:txBody>
      </p:sp>
      <p:sp>
        <p:nvSpPr>
          <p:cNvPr id="3" name="Ovaal 2"/>
          <p:cNvSpPr/>
          <p:nvPr/>
        </p:nvSpPr>
        <p:spPr>
          <a:xfrm>
            <a:off x="5652120" y="1225327"/>
            <a:ext cx="1800200" cy="216024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Ovaal 6"/>
          <p:cNvSpPr/>
          <p:nvPr/>
        </p:nvSpPr>
        <p:spPr>
          <a:xfrm>
            <a:off x="5640660" y="1916832"/>
            <a:ext cx="900100" cy="216024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Ovaal 7"/>
          <p:cNvSpPr/>
          <p:nvPr/>
        </p:nvSpPr>
        <p:spPr>
          <a:xfrm>
            <a:off x="5796136" y="2420888"/>
            <a:ext cx="1080120" cy="216024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22455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  <p:bldP spid="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512" y="19075"/>
            <a:ext cx="9180512" cy="69205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hthoek 2"/>
          <p:cNvSpPr/>
          <p:nvPr/>
        </p:nvSpPr>
        <p:spPr>
          <a:xfrm>
            <a:off x="5940152" y="6611779"/>
            <a:ext cx="322210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>
                <a:hlinkClick r:id="rId3"/>
              </a:rPr>
              <a:t>http://www.slideshare.net/androidalliance/android-styles</a:t>
            </a:r>
            <a:endParaRPr lang="en-GB" sz="1000" dirty="0"/>
          </a:p>
        </p:txBody>
      </p:sp>
    </p:spTree>
    <p:extLst>
      <p:ext uri="{BB962C8B-B14F-4D97-AF65-F5344CB8AC3E}">
        <p14:creationId xmlns:p14="http://schemas.microsoft.com/office/powerpoint/2010/main" val="22671565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881"/>
          <a:stretch/>
        </p:blipFill>
        <p:spPr bwMode="auto">
          <a:xfrm>
            <a:off x="899592" y="4525119"/>
            <a:ext cx="7560840" cy="15945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</p:spPr>
        <p:txBody>
          <a:bodyPr lIns="90000" tIns="45000" rIns="90000" bIns="45000"/>
          <a:lstStyle/>
          <a:p>
            <a:r>
              <a:rPr lang="en-US" sz="4400" dirty="0" smtClean="0">
                <a:solidFill>
                  <a:srgbClr val="000000"/>
                </a:solidFill>
                <a:latin typeface="Calibri"/>
              </a:rPr>
              <a:t>Separate Style from Layout</a:t>
            </a:r>
            <a:endParaRPr dirty="0"/>
          </a:p>
        </p:txBody>
      </p:sp>
      <p:sp>
        <p:nvSpPr>
          <p:cNvPr id="2" name="Rechthoek 1"/>
          <p:cNvSpPr/>
          <p:nvPr/>
        </p:nvSpPr>
        <p:spPr>
          <a:xfrm>
            <a:off x="5796136" y="6309320"/>
            <a:ext cx="329411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>
                <a:hlinkClick r:id="rId3"/>
              </a:rPr>
              <a:t>http://developer.android.com/guide/topics/ui/themes.html</a:t>
            </a:r>
            <a:endParaRPr lang="en-GB" sz="1000" dirty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50" t="7085" r="10312" b="50000"/>
          <a:stretch/>
        </p:blipFill>
        <p:spPr bwMode="auto">
          <a:xfrm>
            <a:off x="1187624" y="980728"/>
            <a:ext cx="5904656" cy="33886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kstvak 3"/>
          <p:cNvSpPr txBox="1"/>
          <p:nvPr/>
        </p:nvSpPr>
        <p:spPr>
          <a:xfrm>
            <a:off x="4355976" y="5137716"/>
            <a:ext cx="1728192" cy="369332"/>
          </a:xfrm>
          <a:prstGeom prst="rect">
            <a:avLst/>
          </a:prstGeom>
          <a:solidFill>
            <a:schemeClr val="lt1"/>
          </a:solidFill>
        </p:spPr>
        <p:txBody>
          <a:bodyPr wrap="square" rtlCol="0">
            <a:spAutoFit/>
          </a:bodyPr>
          <a:lstStyle/>
          <a:p>
            <a:r>
              <a:rPr lang="nl-NL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Header”</a:t>
            </a:r>
            <a:endParaRPr lang="en-GB" b="1" dirty="0">
              <a:solidFill>
                <a:srgbClr val="7030A0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69567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9E4892317210D4489EE3A067296AFBE" ma:contentTypeVersion="0" ma:contentTypeDescription="Create a new document." ma:contentTypeScope="" ma:versionID="305cd7e963606bb82cf9e3a31babed60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1b05d82d297216baf5b26c55225140df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7C8D1BC-3E75-4982-8AE2-20C13B19B0EC}"/>
</file>

<file path=customXml/itemProps2.xml><?xml version="1.0" encoding="utf-8"?>
<ds:datastoreItem xmlns:ds="http://schemas.openxmlformats.org/officeDocument/2006/customXml" ds:itemID="{50D42599-30EF-4477-A000-775920B37CC0}"/>
</file>

<file path=customXml/itemProps3.xml><?xml version="1.0" encoding="utf-8"?>
<ds:datastoreItem xmlns:ds="http://schemas.openxmlformats.org/officeDocument/2006/customXml" ds:itemID="{DD54773E-B77C-42C0-B62B-81E23539BA22}"/>
</file>

<file path=docProps/app.xml><?xml version="1.0" encoding="utf-8"?>
<Properties xmlns="http://schemas.openxmlformats.org/officeDocument/2006/extended-properties" xmlns:vt="http://schemas.openxmlformats.org/officeDocument/2006/docPropsVTypes">
  <TotalTime>2061</TotalTime>
  <Words>561</Words>
  <Application>Microsoft Macintosh PowerPoint</Application>
  <PresentationFormat>On-screen Show (4:3)</PresentationFormat>
  <Paragraphs>111</Paragraphs>
  <Slides>36</Slides>
  <Notes>1</Notes>
  <HiddenSlides>2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37" baseType="lpstr">
      <vt:lpstr>Kantoorthema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 Mobile: Android</dc:title>
  <dc:creator>ben</dc:creator>
  <cp:lastModifiedBy>Ben</cp:lastModifiedBy>
  <cp:revision>112</cp:revision>
  <dcterms:created xsi:type="dcterms:W3CDTF">2011-08-30T07:19:50Z</dcterms:created>
  <dcterms:modified xsi:type="dcterms:W3CDTF">2015-09-16T20:55:37Z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0x01010019E4892317210D4489EE3A067296AFBE</vt:lpwstr>
  </property>
</Properties>
</file>